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555" r:id="rId3"/>
    <p:sldId id="556" r:id="rId4"/>
    <p:sldId id="557" r:id="rId5"/>
    <p:sldId id="558" r:id="rId6"/>
    <p:sldId id="559" r:id="rId7"/>
    <p:sldId id="560" r:id="rId8"/>
    <p:sldId id="561" r:id="rId9"/>
    <p:sldId id="562" r:id="rId10"/>
    <p:sldId id="563" r:id="rId11"/>
    <p:sldId id="564" r:id="rId12"/>
    <p:sldId id="565" r:id="rId13"/>
    <p:sldId id="566" r:id="rId14"/>
    <p:sldId id="567" r:id="rId15"/>
    <p:sldId id="568" r:id="rId16"/>
    <p:sldId id="569" r:id="rId17"/>
    <p:sldId id="570" r:id="rId18"/>
    <p:sldId id="571" r:id="rId19"/>
    <p:sldId id="572" r:id="rId20"/>
    <p:sldId id="573" r:id="rId21"/>
    <p:sldId id="574" r:id="rId22"/>
    <p:sldId id="575" r:id="rId23"/>
    <p:sldId id="576" r:id="rId24"/>
    <p:sldId id="577" r:id="rId25"/>
    <p:sldId id="578" r:id="rId26"/>
    <p:sldId id="579" r:id="rId27"/>
    <p:sldId id="580" r:id="rId28"/>
    <p:sldId id="581" r:id="rId29"/>
    <p:sldId id="582" r:id="rId30"/>
    <p:sldId id="583" r:id="rId31"/>
    <p:sldId id="587" r:id="rId32"/>
    <p:sldId id="584" r:id="rId33"/>
    <p:sldId id="585" r:id="rId34"/>
    <p:sldId id="586" r:id="rId35"/>
    <p:sldId id="588" r:id="rId36"/>
    <p:sldId id="589" r:id="rId37"/>
    <p:sldId id="590" r:id="rId38"/>
    <p:sldId id="591" r:id="rId39"/>
    <p:sldId id="592" r:id="rId40"/>
    <p:sldId id="593" r:id="rId41"/>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60" autoAdjust="0"/>
    <p:restoredTop sz="79327" autoAdjust="0"/>
  </p:normalViewPr>
  <p:slideViewPr>
    <p:cSldViewPr>
      <p:cViewPr varScale="1">
        <p:scale>
          <a:sx n="81" d="100"/>
          <a:sy n="81" d="100"/>
        </p:scale>
        <p:origin x="176" y="856"/>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2019/11/26</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2019/11/26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188E87-B921-0741-B653-6A6CF9F952C8}"/>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CC3669-E633-E344-A9C5-7F3E739F40C8}"/>
              </a:ext>
            </a:extLst>
          </p:cNvPr>
          <p:cNvSpPr>
            <a:spLocks noGrp="1"/>
          </p:cNvSpPr>
          <p:nvPr>
            <p:ph type="body" idx="1"/>
          </p:nvPr>
        </p:nvSpPr>
        <p:spPr/>
        <p:txBody>
          <a:bodyPr/>
          <a:lstStyle/>
          <a:p>
            <a:pPr eaLnBrk="1" hangingPunct="1"/>
            <a:r>
              <a:rPr lang="nb-NO" altLang="zh-CN"/>
              <a:t>** Challenges:</a:t>
            </a:r>
          </a:p>
          <a:p>
            <a:pPr eaLnBrk="1" hangingPunct="1"/>
            <a:r>
              <a:rPr lang="en-US" altLang="zh-CN"/>
              <a:t>  Tracking which peer has what</a:t>
            </a:r>
          </a:p>
          <a:p>
            <a:pPr eaLnBrk="1" hangingPunct="1"/>
            <a:r>
              <a:rPr lang="en-US" altLang="zh-CN"/>
              <a:t>  Handling high churn rates</a:t>
            </a:r>
          </a:p>
          <a:p>
            <a:pPr eaLnBrk="1" hangingPunct="1"/>
            <a:r>
              <a:rPr lang="en-US" altLang="zh-CN"/>
              <a:t>  Download rate proportional to upload rate</a:t>
            </a:r>
          </a:p>
          <a:p>
            <a:pPr eaLnBrk="1" hangingPunct="1"/>
            <a:endParaRPr lang="en-US" altLang="zh-CN"/>
          </a:p>
        </p:txBody>
      </p:sp>
      <p:sp>
        <p:nvSpPr>
          <p:cNvPr id="63491" name="Slide Number Placeholder 3">
            <a:extLst>
              <a:ext uri="{FF2B5EF4-FFF2-40B4-BE49-F238E27FC236}">
                <a16:creationId xmlns:a16="http://schemas.microsoft.com/office/drawing/2014/main" id="{35409FA4-89DC-3344-931D-08FA5EDF31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AB4C55A4-2FC0-3146-B861-FE2C92924457}" type="slidenum">
              <a:rPr lang="zh-CN" altLang="en-US" sz="1200"/>
              <a:pPr/>
              <a:t>5</a:t>
            </a:fld>
            <a:endParaRPr lang="zh-CN" altLang="en-US" sz="1200"/>
          </a:p>
        </p:txBody>
      </p:sp>
    </p:spTree>
    <p:extLst>
      <p:ext uri="{BB962C8B-B14F-4D97-AF65-F5344CB8AC3E}">
        <p14:creationId xmlns:p14="http://schemas.microsoft.com/office/powerpoint/2010/main" val="1857708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0742FE3-4630-5C4A-AEDC-D78865B3F85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8E41EDB-2487-F84B-8640-2843207B199A}"/>
              </a:ext>
            </a:extLst>
          </p:cNvPr>
          <p:cNvSpPr>
            <a:spLocks noGrp="1"/>
          </p:cNvSpPr>
          <p:nvPr>
            <p:ph type="body" idx="1"/>
          </p:nvPr>
        </p:nvSpPr>
        <p:spPr/>
        <p:txBody>
          <a:bodyPr/>
          <a:lstStyle/>
          <a:p>
            <a:pPr eaLnBrk="1" hangingPunct="1"/>
            <a:r>
              <a:rPr lang="en-US" altLang="zh-CN" dirty="0"/>
              <a:t>   strict?</a:t>
            </a:r>
          </a:p>
          <a:p>
            <a:pPr eaLnBrk="1" hangingPunct="1"/>
            <a:r>
              <a:rPr lang="en-US" altLang="zh-CN" dirty="0"/>
              <a:t>rarest first?</a:t>
            </a:r>
          </a:p>
          <a:p>
            <a:pPr eaLnBrk="1" hangingPunct="1"/>
            <a:r>
              <a:rPr lang="en-US" altLang="zh-CN" dirty="0"/>
              <a:t>    ensures that every piece is widely available</a:t>
            </a:r>
          </a:p>
          <a:p>
            <a:pPr eaLnBrk="1" hangingPunct="1"/>
            <a:r>
              <a:rPr lang="en-US" altLang="zh-CN" dirty="0"/>
              <a:t>    also helps with the seed and bootstrapping rapidly</a:t>
            </a:r>
          </a:p>
          <a:p>
            <a:pPr eaLnBrk="1" hangingPunct="1"/>
            <a:r>
              <a:rPr lang="en-US" altLang="zh-CN" dirty="0"/>
              <a:t>    won't retrieve the same piece multiple times from the seed</a:t>
            </a:r>
          </a:p>
          <a:p>
            <a:pPr eaLnBrk="1" hangingPunct="1"/>
            <a:r>
              <a:rPr lang="es-ES_tradnl" altLang="zh-CN" dirty="0" err="1"/>
              <a:t>random</a:t>
            </a:r>
            <a:r>
              <a:rPr lang="es-ES_tradnl" altLang="zh-CN" dirty="0"/>
              <a:t>?</a:t>
            </a:r>
          </a:p>
          <a:p>
            <a:pPr eaLnBrk="1" hangingPunct="1"/>
            <a:r>
              <a:rPr lang="en-US" altLang="zh-CN" dirty="0"/>
              <a:t>    avoid overloading seed when starting download</a:t>
            </a:r>
          </a:p>
          <a:p>
            <a:pPr eaLnBrk="1" hangingPunct="1"/>
            <a:r>
              <a:rPr lang="en-US" altLang="zh-CN" dirty="0"/>
              <a:t>    if peer has no piece, get as quickly as possible a piece so that it can upload</a:t>
            </a:r>
          </a:p>
          <a:p>
            <a:pPr eaLnBrk="1" hangingPunct="1"/>
            <a:r>
              <a:rPr lang="en-US" altLang="zh-CN" dirty="0"/>
              <a:t>    don't use rarest because it is likely only one peer has it</a:t>
            </a:r>
          </a:p>
          <a:p>
            <a:pPr eaLnBrk="1" hangingPunct="1"/>
            <a:r>
              <a:rPr lang="en-US" altLang="zh-CN" dirty="0"/>
              <a:t>    --&gt; use random, can download </a:t>
            </a:r>
            <a:r>
              <a:rPr lang="en-US" altLang="zh-CN" dirty="0" err="1"/>
              <a:t>subpieces</a:t>
            </a:r>
            <a:r>
              <a:rPr lang="en-US" altLang="zh-CN" dirty="0"/>
              <a:t> in parallel</a:t>
            </a:r>
          </a:p>
          <a:p>
            <a:pPr eaLnBrk="1" hangingPunct="1"/>
            <a:r>
              <a:rPr lang="en-US" altLang="zh-CN" dirty="0"/>
              <a:t>parallel download of same pieces?</a:t>
            </a:r>
          </a:p>
          <a:p>
            <a:pPr eaLnBrk="1" hangingPunct="1"/>
            <a:r>
              <a:rPr lang="en-US" altLang="zh-CN" dirty="0"/>
              <a:t>    avoid waiting on slowest</a:t>
            </a:r>
          </a:p>
          <a:p>
            <a:pPr eaLnBrk="1" hangingPunct="1"/>
            <a:endParaRPr lang="en-US" altLang="zh-CN" dirty="0"/>
          </a:p>
        </p:txBody>
      </p:sp>
      <p:sp>
        <p:nvSpPr>
          <p:cNvPr id="67587" name="Slide Number Placeholder 3">
            <a:extLst>
              <a:ext uri="{FF2B5EF4-FFF2-40B4-BE49-F238E27FC236}">
                <a16:creationId xmlns:a16="http://schemas.microsoft.com/office/drawing/2014/main" id="{F003DA2F-73EA-0B4C-8A71-CC34AEA2C0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C4657855-F5EA-F946-9A14-7678F5F42D40}" type="slidenum">
              <a:rPr lang="zh-CN" altLang="en-US" sz="1200"/>
              <a:pPr/>
              <a:t>8</a:t>
            </a:fld>
            <a:endParaRPr lang="zh-CN" altLang="en-US" sz="1200"/>
          </a:p>
        </p:txBody>
      </p:sp>
    </p:spTree>
    <p:extLst>
      <p:ext uri="{BB962C8B-B14F-4D97-AF65-F5344CB8AC3E}">
        <p14:creationId xmlns:p14="http://schemas.microsoft.com/office/powerpoint/2010/main" val="16496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2019/11/26</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2019/11/26</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uprnova.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P2P</a:t>
            </a:r>
            <a:r>
              <a:rPr kumimoji="1" lang="zh-CN" altLang="en-US" sz="4400" dirty="0">
                <a:solidFill>
                  <a:schemeClr val="bg1"/>
                </a:solidFill>
              </a:rPr>
              <a:t> </a:t>
            </a:r>
            <a:r>
              <a:rPr kumimoji="1" lang="en-US" altLang="zh-CN" sz="4400" dirty="0">
                <a:solidFill>
                  <a:schemeClr val="bg1"/>
                </a:solidFill>
              </a:rPr>
              <a:t>&amp;</a:t>
            </a:r>
            <a:r>
              <a:rPr kumimoji="1" lang="zh-CN" altLang="en-US" sz="4400" dirty="0">
                <a:solidFill>
                  <a:schemeClr val="bg1"/>
                </a:solidFill>
              </a:rPr>
              <a:t> </a:t>
            </a:r>
            <a:r>
              <a:rPr kumimoji="1" lang="en-US" altLang="zh-CN" sz="4400" dirty="0">
                <a:solidFill>
                  <a:schemeClr val="bg1"/>
                </a:solidFill>
              </a:rPr>
              <a:t>Blockchain</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latin typeface="+mn-lt"/>
                <a:ea typeface="+mn-ea"/>
                <a:cs typeface="+mn-ea"/>
                <a:sym typeface="+mn-lt"/>
              </a:rPr>
              <a:t>Computer</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System</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Engineering,</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Fall</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2019.</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(IPADS,</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SJTU)</a:t>
            </a:r>
            <a:endParaRPr lang="zh-CN" altLang="en-US" sz="1600" dirty="0">
              <a:solidFill>
                <a:schemeClr val="bg1"/>
              </a:solidFill>
              <a:latin typeface="+mn-lt"/>
              <a:ea typeface="+mn-ea"/>
              <a:cs typeface="+mn-ea"/>
              <a:sym typeface="+mn-lt"/>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cs typeface="+mn-ea"/>
                <a:sym typeface="+mn-lt"/>
              </a:rPr>
              <a:t>Consistency across decentralized</a:t>
            </a:r>
            <a:r>
              <a:rPr lang="zh-CN" altLang="en-US" sz="2800" dirty="0">
                <a:solidFill>
                  <a:schemeClr val="accent1"/>
                </a:solidFill>
                <a:cs typeface="+mn-ea"/>
                <a:sym typeface="+mn-lt"/>
              </a:rPr>
              <a:t> </a:t>
            </a:r>
            <a:r>
              <a:rPr lang="en-US" altLang="zh-CN" sz="2800" dirty="0">
                <a:solidFill>
                  <a:schemeClr val="accent1"/>
                </a:solidFill>
                <a:cs typeface="+mn-ea"/>
                <a:sym typeface="+mn-lt"/>
              </a:rPr>
              <a:t>machines</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870FDB6-C8FB-1541-9C58-013A1659EEE5}"/>
              </a:ext>
            </a:extLst>
          </p:cNvPr>
          <p:cNvSpPr>
            <a:spLocks noGrp="1"/>
          </p:cNvSpPr>
          <p:nvPr>
            <p:ph type="title"/>
          </p:nvPr>
        </p:nvSpPr>
        <p:spPr/>
        <p:txBody>
          <a:bodyPr/>
          <a:lstStyle/>
          <a:p>
            <a:pPr eaLnBrk="1" hangingPunct="1"/>
            <a:r>
              <a:rPr lang="en-US" altLang="zh-CN"/>
              <a:t>P2P Network</a:t>
            </a:r>
          </a:p>
        </p:txBody>
      </p:sp>
      <p:sp>
        <p:nvSpPr>
          <p:cNvPr id="59394" name="Text Placeholder 2">
            <a:extLst>
              <a:ext uri="{FF2B5EF4-FFF2-40B4-BE49-F238E27FC236}">
                <a16:creationId xmlns:a16="http://schemas.microsoft.com/office/drawing/2014/main" id="{B8C89A2E-903B-BB40-9409-0F3DAE186232}"/>
              </a:ext>
            </a:extLst>
          </p:cNvPr>
          <p:cNvSpPr>
            <a:spLocks noGrp="1"/>
          </p:cNvSpPr>
          <p:nvPr>
            <p:ph type="body" idx="1"/>
          </p:nvPr>
        </p:nvSpPr>
        <p:spPr/>
        <p:txBody>
          <a:bodyPr/>
          <a:lstStyle/>
          <a:p>
            <a:pPr eaLnBrk="1" hangingPunct="1"/>
            <a:endParaRPr lang="en-US" altLang="zh-CN">
              <a:solidFill>
                <a:srgbClr val="898989"/>
              </a:solidFill>
            </a:endParaRPr>
          </a:p>
        </p:txBody>
      </p:sp>
      <p:sp>
        <p:nvSpPr>
          <p:cNvPr id="59395" name="Slide Number Placeholder 3">
            <a:extLst>
              <a:ext uri="{FF2B5EF4-FFF2-40B4-BE49-F238E27FC236}">
                <a16:creationId xmlns:a16="http://schemas.microsoft.com/office/drawing/2014/main" id="{55093173-3895-874F-ADF2-0AE619DA26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B3C3A62-D33C-934E-BB5B-30BF432BA303}" type="slidenum">
              <a:rPr lang="zh-CN" altLang="en-US" sz="900">
                <a:solidFill>
                  <a:srgbClr val="898989"/>
                </a:solidFill>
              </a:rPr>
              <a:pPr/>
              <a:t>2</a:t>
            </a:fld>
            <a:endParaRPr lang="zh-CN" altLang="en-US" sz="900">
              <a:solidFill>
                <a:srgbClr val="898989"/>
              </a:solidFill>
            </a:endParaRPr>
          </a:p>
        </p:txBody>
      </p:sp>
    </p:spTree>
    <p:extLst>
      <p:ext uri="{BB962C8B-B14F-4D97-AF65-F5344CB8AC3E}">
        <p14:creationId xmlns:p14="http://schemas.microsoft.com/office/powerpoint/2010/main" val="1069360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E40228BB-0ED0-0145-BC3E-780F8436DA1A}"/>
              </a:ext>
            </a:extLst>
          </p:cNvPr>
          <p:cNvSpPr>
            <a:spLocks noGrp="1"/>
          </p:cNvSpPr>
          <p:nvPr>
            <p:ph type="title"/>
          </p:nvPr>
        </p:nvSpPr>
        <p:spPr/>
        <p:txBody>
          <a:bodyPr>
            <a:normAutofit/>
          </a:bodyPr>
          <a:lstStyle/>
          <a:p>
            <a:pPr eaLnBrk="1" hangingPunct="1"/>
            <a:r>
              <a:rPr lang="en-US" altLang="zh-CN" dirty="0"/>
              <a:t>Downsides of Centralized Infrastructure</a:t>
            </a:r>
          </a:p>
        </p:txBody>
      </p:sp>
      <p:sp>
        <p:nvSpPr>
          <p:cNvPr id="60418" name="Content Placeholder 2">
            <a:extLst>
              <a:ext uri="{FF2B5EF4-FFF2-40B4-BE49-F238E27FC236}">
                <a16:creationId xmlns:a16="http://schemas.microsoft.com/office/drawing/2014/main" id="{BEF89CC7-C76B-7343-8E20-FB3CC938F9FF}"/>
              </a:ext>
            </a:extLst>
          </p:cNvPr>
          <p:cNvSpPr>
            <a:spLocks noGrp="1"/>
          </p:cNvSpPr>
          <p:nvPr>
            <p:ph idx="1"/>
          </p:nvPr>
        </p:nvSpPr>
        <p:spPr/>
        <p:txBody>
          <a:bodyPr/>
          <a:lstStyle/>
          <a:p>
            <a:pPr eaLnBrk="1" hangingPunct="1">
              <a:lnSpc>
                <a:spcPct val="110000"/>
              </a:lnSpc>
            </a:pPr>
            <a:r>
              <a:rPr lang="en-US" altLang="zh-CN" sz="2700"/>
              <a:t>Centralized point of failure</a:t>
            </a:r>
          </a:p>
          <a:p>
            <a:pPr eaLnBrk="1" hangingPunct="1">
              <a:lnSpc>
                <a:spcPct val="110000"/>
              </a:lnSpc>
            </a:pPr>
            <a:r>
              <a:rPr lang="zh-CN" altLang="en-US" sz="3000"/>
              <a:t> </a:t>
            </a:r>
            <a:r>
              <a:rPr lang="en-US" altLang="zh-CN" sz="2700"/>
              <a:t>High management costs</a:t>
            </a:r>
          </a:p>
          <a:p>
            <a:pPr lvl="1" eaLnBrk="1" hangingPunct="1">
              <a:lnSpc>
                <a:spcPct val="110000"/>
              </a:lnSpc>
            </a:pPr>
            <a:r>
              <a:rPr lang="en-US" altLang="zh-CN" sz="2700"/>
              <a:t>If one org has to host millions of files, etc.</a:t>
            </a:r>
          </a:p>
          <a:p>
            <a:pPr eaLnBrk="1" hangingPunct="1">
              <a:lnSpc>
                <a:spcPct val="110000"/>
              </a:lnSpc>
            </a:pPr>
            <a:r>
              <a:rPr lang="zh-CN" altLang="en-US" sz="3000"/>
              <a:t> </a:t>
            </a:r>
            <a:r>
              <a:rPr lang="en-US" altLang="zh-CN" sz="2700"/>
              <a:t>Not suitable for many scenarios</a:t>
            </a:r>
          </a:p>
          <a:p>
            <a:pPr lvl="1" eaLnBrk="1" hangingPunct="1">
              <a:lnSpc>
                <a:spcPct val="110000"/>
              </a:lnSpc>
            </a:pPr>
            <a:r>
              <a:rPr lang="en-US" altLang="zh-CN" sz="2700"/>
              <a:t>E.g., cooperation between you and me</a:t>
            </a:r>
          </a:p>
          <a:p>
            <a:pPr eaLnBrk="1" hangingPunct="1">
              <a:lnSpc>
                <a:spcPct val="110000"/>
              </a:lnSpc>
            </a:pPr>
            <a:r>
              <a:rPr lang="zh-CN" altLang="en-US" sz="3000"/>
              <a:t> </a:t>
            </a:r>
            <a:r>
              <a:rPr lang="en-US" altLang="zh-CN" sz="2700"/>
              <a:t>Lack ability to aggregate clients</a:t>
            </a:r>
          </a:p>
        </p:txBody>
      </p:sp>
      <p:sp>
        <p:nvSpPr>
          <p:cNvPr id="60419" name="Slide Number Placeholder 3">
            <a:extLst>
              <a:ext uri="{FF2B5EF4-FFF2-40B4-BE49-F238E27FC236}">
                <a16:creationId xmlns:a16="http://schemas.microsoft.com/office/drawing/2014/main" id="{94555E44-64D8-A742-B968-FFCFEA9B2C1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6D912D59-62B1-DF44-A1D4-4D558DA7DD97}" type="slidenum">
              <a:rPr lang="zh-CN" altLang="en-US" sz="900">
                <a:solidFill>
                  <a:srgbClr val="898989"/>
                </a:solidFill>
              </a:rPr>
              <a:pPr/>
              <a:t>3</a:t>
            </a:fld>
            <a:endParaRPr lang="zh-CN" altLang="en-US" sz="900">
              <a:solidFill>
                <a:srgbClr val="898989"/>
              </a:solidFill>
            </a:endParaRPr>
          </a:p>
        </p:txBody>
      </p:sp>
    </p:spTree>
    <p:extLst>
      <p:ext uri="{BB962C8B-B14F-4D97-AF65-F5344CB8AC3E}">
        <p14:creationId xmlns:p14="http://schemas.microsoft.com/office/powerpoint/2010/main" val="295339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CD12D298-2228-F049-9009-A49851CBC90A}"/>
              </a:ext>
            </a:extLst>
          </p:cNvPr>
          <p:cNvSpPr>
            <a:spLocks noGrp="1"/>
          </p:cNvSpPr>
          <p:nvPr>
            <p:ph type="title"/>
          </p:nvPr>
        </p:nvSpPr>
        <p:spPr/>
        <p:txBody>
          <a:bodyPr/>
          <a:lstStyle/>
          <a:p>
            <a:pPr eaLnBrk="1" hangingPunct="1"/>
            <a:r>
              <a:rPr lang="en-US" altLang="zh-CN" dirty="0"/>
              <a:t>P2P (Peer-to-peer):</a:t>
            </a:r>
            <a:r>
              <a:rPr lang="zh-CN" altLang="en-US" dirty="0"/>
              <a:t> </a:t>
            </a:r>
            <a:r>
              <a:rPr lang="en-US" altLang="zh-CN" dirty="0"/>
              <a:t>No central servers!</a:t>
            </a:r>
          </a:p>
        </p:txBody>
      </p:sp>
      <p:sp>
        <p:nvSpPr>
          <p:cNvPr id="61442" name="Content Placeholder 2">
            <a:extLst>
              <a:ext uri="{FF2B5EF4-FFF2-40B4-BE49-F238E27FC236}">
                <a16:creationId xmlns:a16="http://schemas.microsoft.com/office/drawing/2014/main" id="{E96C816B-9423-4F4F-8D82-B47667A43D6A}"/>
              </a:ext>
            </a:extLst>
          </p:cNvPr>
          <p:cNvSpPr>
            <a:spLocks noGrp="1"/>
          </p:cNvSpPr>
          <p:nvPr>
            <p:ph idx="1"/>
          </p:nvPr>
        </p:nvSpPr>
        <p:spPr/>
        <p:txBody>
          <a:bodyPr>
            <a:normAutofit fontScale="92500" lnSpcReduction="10000"/>
          </a:bodyPr>
          <a:lstStyle/>
          <a:p>
            <a:pPr eaLnBrk="1" hangingPunct="1">
              <a:lnSpc>
                <a:spcPct val="120000"/>
              </a:lnSpc>
            </a:pPr>
            <a:r>
              <a:rPr lang="en-US" altLang="zh-CN"/>
              <a:t>How to track nodes and objects in the system?</a:t>
            </a:r>
          </a:p>
          <a:p>
            <a:pPr eaLnBrk="1" hangingPunct="1">
              <a:lnSpc>
                <a:spcPct val="120000"/>
              </a:lnSpc>
            </a:pPr>
            <a:r>
              <a:rPr lang="en-US" altLang="zh-CN"/>
              <a:t>How do you find other nodes in the system?</a:t>
            </a:r>
          </a:p>
          <a:p>
            <a:pPr eaLnBrk="1" hangingPunct="1">
              <a:lnSpc>
                <a:spcPct val="120000"/>
              </a:lnSpc>
            </a:pPr>
            <a:r>
              <a:rPr lang="en-US" altLang="zh-CN"/>
              <a:t>How should data be split up between nodes?</a:t>
            </a:r>
          </a:p>
          <a:p>
            <a:pPr eaLnBrk="1" hangingPunct="1">
              <a:lnSpc>
                <a:spcPct val="120000"/>
              </a:lnSpc>
            </a:pPr>
            <a:r>
              <a:rPr lang="en-US" altLang="zh-CN"/>
              <a:t>How to prevent data from being lost? </a:t>
            </a:r>
          </a:p>
          <a:p>
            <a:pPr lvl="1" eaLnBrk="1" hangingPunct="1">
              <a:lnSpc>
                <a:spcPct val="120000"/>
              </a:lnSpc>
            </a:pPr>
            <a:r>
              <a:rPr lang="en-US" altLang="zh-CN"/>
              <a:t>How to keep it available?</a:t>
            </a:r>
          </a:p>
          <a:p>
            <a:pPr eaLnBrk="1" hangingPunct="1">
              <a:lnSpc>
                <a:spcPct val="120000"/>
              </a:lnSpc>
            </a:pPr>
            <a:r>
              <a:rPr lang="en-US" altLang="zh-CN"/>
              <a:t>How to provide consistency?</a:t>
            </a:r>
          </a:p>
          <a:p>
            <a:pPr eaLnBrk="1" hangingPunct="1">
              <a:lnSpc>
                <a:spcPct val="120000"/>
              </a:lnSpc>
            </a:pPr>
            <a:r>
              <a:rPr lang="en-US" altLang="zh-CN"/>
              <a:t>How to provide security? anonymity?</a:t>
            </a:r>
          </a:p>
          <a:p>
            <a:pPr eaLnBrk="1" hangingPunct="1">
              <a:lnSpc>
                <a:spcPct val="120000"/>
              </a:lnSpc>
            </a:pPr>
            <a:endParaRPr lang="en-US" altLang="zh-CN"/>
          </a:p>
        </p:txBody>
      </p:sp>
      <p:sp>
        <p:nvSpPr>
          <p:cNvPr id="61443" name="Slide Number Placeholder 3">
            <a:extLst>
              <a:ext uri="{FF2B5EF4-FFF2-40B4-BE49-F238E27FC236}">
                <a16:creationId xmlns:a16="http://schemas.microsoft.com/office/drawing/2014/main" id="{2FC2999D-94FC-B34E-9CB2-75182C85AF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D83677F-BD01-3B4A-8227-9B124747F16B}" type="slidenum">
              <a:rPr lang="zh-CN" altLang="en-US" sz="900">
                <a:solidFill>
                  <a:srgbClr val="898989"/>
                </a:solidFill>
              </a:rPr>
              <a:pPr/>
              <a:t>4</a:t>
            </a:fld>
            <a:endParaRPr lang="zh-CN" altLang="en-US" sz="900">
              <a:solidFill>
                <a:srgbClr val="898989"/>
              </a:solidFill>
            </a:endParaRPr>
          </a:p>
        </p:txBody>
      </p:sp>
    </p:spTree>
    <p:extLst>
      <p:ext uri="{BB962C8B-B14F-4D97-AF65-F5344CB8AC3E}">
        <p14:creationId xmlns:p14="http://schemas.microsoft.com/office/powerpoint/2010/main" val="3154435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851367A7-7D3D-8C49-A014-3829AEA48954}"/>
              </a:ext>
            </a:extLst>
          </p:cNvPr>
          <p:cNvSpPr>
            <a:spLocks noGrp="1"/>
          </p:cNvSpPr>
          <p:nvPr>
            <p:ph type="title"/>
          </p:nvPr>
        </p:nvSpPr>
        <p:spPr/>
        <p:txBody>
          <a:bodyPr/>
          <a:lstStyle/>
          <a:p>
            <a:pPr eaLnBrk="1" hangingPunct="1"/>
            <a:r>
              <a:rPr lang="en-US" altLang="zh-CN"/>
              <a:t>BitTorrent</a:t>
            </a:r>
          </a:p>
        </p:txBody>
      </p:sp>
      <p:sp>
        <p:nvSpPr>
          <p:cNvPr id="62466" name="Content Placeholder 2">
            <a:extLst>
              <a:ext uri="{FF2B5EF4-FFF2-40B4-BE49-F238E27FC236}">
                <a16:creationId xmlns:a16="http://schemas.microsoft.com/office/drawing/2014/main" id="{ED705A0E-3E63-A240-9BC6-309FF9F19F3D}"/>
              </a:ext>
            </a:extLst>
          </p:cNvPr>
          <p:cNvSpPr>
            <a:spLocks noGrp="1"/>
          </p:cNvSpPr>
          <p:nvPr>
            <p:ph idx="1"/>
          </p:nvPr>
        </p:nvSpPr>
        <p:spPr>
          <a:xfrm>
            <a:off x="457200" y="1333501"/>
            <a:ext cx="8363272" cy="3771636"/>
          </a:xfrm>
        </p:spPr>
        <p:txBody>
          <a:bodyPr>
            <a:noAutofit/>
          </a:bodyPr>
          <a:lstStyle/>
          <a:p>
            <a:pPr eaLnBrk="1" hangingPunct="1"/>
            <a:r>
              <a:rPr lang="en-US" altLang="zh-CN" sz="2400" dirty="0"/>
              <a:t>Usage Model: Cooperative</a:t>
            </a:r>
          </a:p>
          <a:p>
            <a:pPr lvl="1" eaLnBrk="1" hangingPunct="1"/>
            <a:r>
              <a:rPr lang="en-US" altLang="zh-CN" sz="2000" dirty="0"/>
              <a:t>User downloads file from someone using simple user interface</a:t>
            </a:r>
          </a:p>
          <a:p>
            <a:pPr lvl="1" eaLnBrk="1" hangingPunct="1"/>
            <a:r>
              <a:rPr lang="en-US" altLang="zh-CN" sz="2000" dirty="0"/>
              <a:t>While downloading, </a:t>
            </a:r>
            <a:r>
              <a:rPr lang="en-US" altLang="zh-CN" sz="2000" dirty="0" err="1"/>
              <a:t>BitTorrent</a:t>
            </a:r>
            <a:r>
              <a:rPr lang="en-US" altLang="zh-CN" sz="2000" dirty="0"/>
              <a:t> serves file also to others</a:t>
            </a:r>
          </a:p>
          <a:p>
            <a:pPr lvl="1" eaLnBrk="1" hangingPunct="1"/>
            <a:r>
              <a:rPr lang="en-US" altLang="zh-CN" sz="2000" dirty="0" err="1"/>
              <a:t>BitTorrent</a:t>
            </a:r>
            <a:r>
              <a:rPr lang="en-US" altLang="zh-CN" sz="2000" dirty="0"/>
              <a:t> keeps running for a little while after download completes</a:t>
            </a:r>
            <a:endParaRPr lang="en-US" altLang="zh-CN" dirty="0"/>
          </a:p>
          <a:p>
            <a:pPr eaLnBrk="1" hangingPunct="1"/>
            <a:r>
              <a:rPr lang="en-US" altLang="zh-CN" sz="2400" dirty="0"/>
              <a:t>3 Roles</a:t>
            </a:r>
          </a:p>
          <a:p>
            <a:pPr lvl="1" eaLnBrk="1" hangingPunct="1"/>
            <a:r>
              <a:rPr lang="en-US" altLang="zh-CN" sz="2000" i="1" dirty="0"/>
              <a:t>Tracker</a:t>
            </a:r>
            <a:r>
              <a:rPr lang="en-US" altLang="zh-CN" sz="2000" dirty="0"/>
              <a:t>: What peer serves which parts of a file</a:t>
            </a:r>
          </a:p>
          <a:p>
            <a:pPr lvl="1" eaLnBrk="1" hangingPunct="1"/>
            <a:r>
              <a:rPr lang="en-US" altLang="zh-CN" sz="2000" i="1" dirty="0"/>
              <a:t>Seeder</a:t>
            </a:r>
            <a:r>
              <a:rPr lang="en-US" altLang="zh-CN" sz="2000" dirty="0"/>
              <a:t>: Own the whole file</a:t>
            </a:r>
          </a:p>
          <a:p>
            <a:pPr lvl="1" eaLnBrk="1" hangingPunct="1"/>
            <a:r>
              <a:rPr lang="en-US" altLang="zh-CN" sz="2000" i="1" dirty="0"/>
              <a:t>Peer</a:t>
            </a:r>
            <a:r>
              <a:rPr lang="en-US" altLang="zh-CN" sz="2000" dirty="0"/>
              <a:t>: Turn a seeder once has 100% of a file</a:t>
            </a:r>
          </a:p>
        </p:txBody>
      </p:sp>
      <p:sp>
        <p:nvSpPr>
          <p:cNvPr id="62467" name="Slide Number Placeholder 3">
            <a:extLst>
              <a:ext uri="{FF2B5EF4-FFF2-40B4-BE49-F238E27FC236}">
                <a16:creationId xmlns:a16="http://schemas.microsoft.com/office/drawing/2014/main" id="{1036D329-E847-164E-9AB0-6938DD74BD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167144FF-3FEE-6A40-8081-D4E05A86C923}" type="slidenum">
              <a:rPr lang="zh-CN" altLang="en-US" sz="900">
                <a:solidFill>
                  <a:srgbClr val="898989"/>
                </a:solidFill>
              </a:rPr>
              <a:pPr/>
              <a:t>5</a:t>
            </a:fld>
            <a:endParaRPr lang="zh-CN" altLang="en-US" sz="900">
              <a:solidFill>
                <a:srgbClr val="898989"/>
              </a:solidFill>
            </a:endParaRPr>
          </a:p>
        </p:txBody>
      </p:sp>
    </p:spTree>
    <p:extLst>
      <p:ext uri="{BB962C8B-B14F-4D97-AF65-F5344CB8AC3E}">
        <p14:creationId xmlns:p14="http://schemas.microsoft.com/office/powerpoint/2010/main" val="2888208040"/>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0E7F4081-1863-DD42-9C67-145132D6C301}"/>
              </a:ext>
            </a:extLst>
          </p:cNvPr>
          <p:cNvSpPr>
            <a:spLocks noGrp="1"/>
          </p:cNvSpPr>
          <p:nvPr>
            <p:ph type="title"/>
          </p:nvPr>
        </p:nvSpPr>
        <p:spPr/>
        <p:txBody>
          <a:bodyPr/>
          <a:lstStyle/>
          <a:p>
            <a:pPr eaLnBrk="1" hangingPunct="1"/>
            <a:r>
              <a:rPr lang="en-US" altLang="zh-CN"/>
              <a:t>BitTorrent</a:t>
            </a:r>
          </a:p>
        </p:txBody>
      </p:sp>
      <p:sp>
        <p:nvSpPr>
          <p:cNvPr id="3" name="Content Placeholder 2">
            <a:extLst>
              <a:ext uri="{FF2B5EF4-FFF2-40B4-BE49-F238E27FC236}">
                <a16:creationId xmlns:a16="http://schemas.microsoft.com/office/drawing/2014/main" id="{CFEB9C3C-C31C-AF49-89E9-82D461D513B9}"/>
              </a:ext>
            </a:extLst>
          </p:cNvPr>
          <p:cNvSpPr>
            <a:spLocks noGrp="1"/>
          </p:cNvSpPr>
          <p:nvPr>
            <p:ph idx="1"/>
          </p:nvPr>
        </p:nvSpPr>
        <p:spPr>
          <a:xfrm>
            <a:off x="634604" y="1350169"/>
            <a:ext cx="8074819" cy="3996929"/>
          </a:xfrm>
        </p:spPr>
        <p:txBody>
          <a:bodyPr>
            <a:noAutofit/>
          </a:bodyPr>
          <a:lstStyle/>
          <a:p>
            <a:pPr eaLnBrk="1" hangingPunct="1">
              <a:buFont typeface="Arial" charset="0"/>
              <a:buNone/>
              <a:defRPr/>
            </a:pPr>
            <a:r>
              <a:rPr lang="en-US" sz="1800" dirty="0"/>
              <a:t>Publisher a .torrent file on a Web server (e.g., </a:t>
            </a:r>
            <a:r>
              <a:rPr lang="en-US" sz="1800" u="sng" dirty="0">
                <a:hlinkClick r:id="rId2"/>
              </a:rPr>
              <a:t>suprnova.org)</a:t>
            </a:r>
          </a:p>
          <a:p>
            <a:pPr lvl="1" eaLnBrk="1" hangingPunct="1">
              <a:buFont typeface="Symbol" charset="0"/>
              <a:buChar char="-"/>
              <a:defRPr/>
            </a:pPr>
            <a:r>
              <a:rPr lang="en-US" sz="1600" dirty="0">
                <a:cs typeface="+mn-cs"/>
              </a:rPr>
              <a:t>URL of tracker</a:t>
            </a:r>
            <a:r>
              <a:rPr lang="en-US" altLang="zh-CN" sz="1600" dirty="0">
                <a:cs typeface="+mn-cs"/>
              </a:rPr>
              <a:t>,</a:t>
            </a:r>
            <a:r>
              <a:rPr lang="zh-CN" altLang="en-US" sz="1600" dirty="0">
                <a:cs typeface="+mn-cs"/>
              </a:rPr>
              <a:t> </a:t>
            </a:r>
            <a:r>
              <a:rPr lang="en-US" sz="1600" dirty="0">
                <a:cs typeface="+mn-cs"/>
              </a:rPr>
              <a:t>file name, length</a:t>
            </a:r>
            <a:r>
              <a:rPr lang="en-US" altLang="zh-CN" sz="1600" dirty="0">
                <a:cs typeface="+mn-cs"/>
              </a:rPr>
              <a:t>,</a:t>
            </a:r>
            <a:r>
              <a:rPr lang="zh-CN" altLang="en-US" sz="1600" dirty="0">
                <a:cs typeface="+mn-cs"/>
              </a:rPr>
              <a:t> </a:t>
            </a:r>
            <a:r>
              <a:rPr lang="en-US" sz="1600" dirty="0">
                <a:cs typeface="+mn-cs"/>
              </a:rPr>
              <a:t>SHA1s of data blocks (64-512Kbyte)</a:t>
            </a:r>
          </a:p>
          <a:p>
            <a:pPr eaLnBrk="1" hangingPunct="1">
              <a:buFont typeface="Arial" charset="0"/>
              <a:buNone/>
              <a:defRPr/>
            </a:pPr>
            <a:r>
              <a:rPr lang="sv-SE" sz="1800" dirty="0" err="1"/>
              <a:t>Tracker</a:t>
            </a:r>
            <a:endParaRPr lang="sv-SE" sz="1800" dirty="0"/>
          </a:p>
          <a:p>
            <a:pPr lvl="1" eaLnBrk="1" hangingPunct="1">
              <a:buFont typeface="Symbol" charset="0"/>
              <a:buChar char="-"/>
              <a:defRPr/>
            </a:pPr>
            <a:r>
              <a:rPr lang="en-US" sz="1600" dirty="0">
                <a:cs typeface="+mn-cs"/>
              </a:rPr>
              <a:t>Organizes a swarm of peers (who has what block?)</a:t>
            </a:r>
          </a:p>
          <a:p>
            <a:pPr eaLnBrk="1" hangingPunct="1">
              <a:buFont typeface="Arial" charset="0"/>
              <a:buNone/>
              <a:defRPr/>
            </a:pPr>
            <a:r>
              <a:rPr lang="en-US" sz="1800" dirty="0"/>
              <a:t>Seed</a:t>
            </a:r>
            <a:r>
              <a:rPr lang="en-US" altLang="zh-CN" sz="1800" dirty="0"/>
              <a:t>er</a:t>
            </a:r>
            <a:r>
              <a:rPr lang="en-US" sz="1800" dirty="0"/>
              <a:t> posts the URL for .torrent with tracker</a:t>
            </a:r>
          </a:p>
          <a:p>
            <a:pPr lvl="1" eaLnBrk="1" hangingPunct="1">
              <a:buFont typeface="Symbol" charset="0"/>
              <a:buChar char="-"/>
              <a:defRPr/>
            </a:pPr>
            <a:r>
              <a:rPr lang="en-US" sz="1600" dirty="0">
                <a:cs typeface="+mn-cs"/>
              </a:rPr>
              <a:t>Seed</a:t>
            </a:r>
            <a:r>
              <a:rPr lang="en-US" altLang="zh-CN" sz="1600" dirty="0">
                <a:cs typeface="+mn-cs"/>
              </a:rPr>
              <a:t>er</a:t>
            </a:r>
            <a:r>
              <a:rPr lang="en-US" sz="1600" dirty="0">
                <a:cs typeface="+mn-cs"/>
              </a:rPr>
              <a:t> must have complete copy of file</a:t>
            </a:r>
          </a:p>
          <a:p>
            <a:pPr eaLnBrk="1" hangingPunct="1">
              <a:buFont typeface="Arial" charset="0"/>
              <a:buNone/>
              <a:defRPr/>
            </a:pPr>
            <a:r>
              <a:rPr lang="en-US" sz="1800" dirty="0"/>
              <a:t>Peer asks tracker for list of peers to download from</a:t>
            </a:r>
          </a:p>
          <a:p>
            <a:pPr lvl="1" eaLnBrk="1" hangingPunct="1">
              <a:buFont typeface="Symbol" charset="0"/>
              <a:buChar char="-"/>
              <a:defRPr/>
            </a:pPr>
            <a:r>
              <a:rPr lang="en-US" sz="1600" dirty="0">
                <a:cs typeface="+mn-cs"/>
              </a:rPr>
              <a:t>Tracker returns list with random selection of peers</a:t>
            </a:r>
          </a:p>
          <a:p>
            <a:pPr eaLnBrk="1" hangingPunct="1">
              <a:buFont typeface="Arial" charset="0"/>
              <a:buNone/>
              <a:defRPr/>
            </a:pPr>
            <a:r>
              <a:rPr lang="en-US" sz="1800" dirty="0"/>
              <a:t>Peers contact peers to learn what parts of the file they have etc.</a:t>
            </a:r>
          </a:p>
          <a:p>
            <a:pPr lvl="1" eaLnBrk="1" hangingPunct="1">
              <a:buFont typeface="Symbol" charset="0"/>
              <a:buChar char="-"/>
              <a:defRPr/>
            </a:pPr>
            <a:r>
              <a:rPr lang="en-US" sz="1600" dirty="0">
                <a:cs typeface="+mn-cs"/>
              </a:rPr>
              <a:t>Download from other peers</a:t>
            </a:r>
          </a:p>
        </p:txBody>
      </p:sp>
      <p:sp>
        <p:nvSpPr>
          <p:cNvPr id="64515" name="Slide Number Placeholder 3">
            <a:extLst>
              <a:ext uri="{FF2B5EF4-FFF2-40B4-BE49-F238E27FC236}">
                <a16:creationId xmlns:a16="http://schemas.microsoft.com/office/drawing/2014/main" id="{8E7533B5-F885-1D42-AF62-1DBD4A591D1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C407087-985C-104C-856D-A716B5425932}" type="slidenum">
              <a:rPr lang="zh-CN" altLang="en-US" sz="900">
                <a:solidFill>
                  <a:srgbClr val="898989"/>
                </a:solidFill>
              </a:rPr>
              <a:pPr/>
              <a:t>6</a:t>
            </a:fld>
            <a:endParaRPr lang="zh-CN" altLang="en-US" sz="900">
              <a:solidFill>
                <a:srgbClr val="898989"/>
              </a:solidFill>
            </a:endParaRPr>
          </a:p>
        </p:txBody>
      </p:sp>
    </p:spTree>
    <p:extLst>
      <p:ext uri="{BB962C8B-B14F-4D97-AF65-F5344CB8AC3E}">
        <p14:creationId xmlns:p14="http://schemas.microsoft.com/office/powerpoint/2010/main" val="182144034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35A23A6C-59AA-C94D-83A1-65C33ECC7D32}"/>
              </a:ext>
            </a:extLst>
          </p:cNvPr>
          <p:cNvSpPr>
            <a:spLocks noGrp="1"/>
          </p:cNvSpPr>
          <p:nvPr>
            <p:ph type="title"/>
          </p:nvPr>
        </p:nvSpPr>
        <p:spPr/>
        <p:txBody>
          <a:bodyPr/>
          <a:lstStyle/>
          <a:p>
            <a:pPr eaLnBrk="1" hangingPunct="1"/>
            <a:r>
              <a:rPr lang="tr-TR" altLang="zh-CN"/>
              <a:t>A torrent file </a:t>
            </a:r>
            <a:endParaRPr lang="en-US" altLang="zh-CN"/>
          </a:p>
        </p:txBody>
      </p:sp>
      <p:sp>
        <p:nvSpPr>
          <p:cNvPr id="65538" name="Content Placeholder 2">
            <a:extLst>
              <a:ext uri="{FF2B5EF4-FFF2-40B4-BE49-F238E27FC236}">
                <a16:creationId xmlns:a16="http://schemas.microsoft.com/office/drawing/2014/main" id="{D024620A-0B2C-7146-AE98-BC9A0B96CFA9}"/>
              </a:ext>
            </a:extLst>
          </p:cNvPr>
          <p:cNvSpPr>
            <a:spLocks noGrp="1"/>
          </p:cNvSpPr>
          <p:nvPr>
            <p:ph idx="1"/>
          </p:nvPr>
        </p:nvSpPr>
        <p:spPr/>
        <p:txBody>
          <a:bodyPr>
            <a:noAutofit/>
          </a:bodyPr>
          <a:lstStyle/>
          <a:p>
            <a:pPr marL="0" indent="0">
              <a:spcBef>
                <a:spcPts val="0"/>
              </a:spcBef>
              <a:buNone/>
            </a:pP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'http://bttracker.debian.org:6969/</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info</a:t>
            </a: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 </a:t>
            </a:r>
          </a:p>
          <a:p>
            <a:pPr marL="0" indent="0">
              <a:spcBef>
                <a:spcPts val="0"/>
              </a:spcBef>
              <a:buNone/>
            </a:pPr>
            <a:r>
              <a:rPr lang="tr-TR" altLang="zh-CN" sz="1600" dirty="0">
                <a:latin typeface="Consolas" panose="020B0609020204030204" pitchFamily="49" charset="0"/>
                <a:cs typeface="Consolas" panose="020B0609020204030204" pitchFamily="49" charset="0"/>
              </a:rPr>
              <a:t>      'name': 'debian-503-amd64-CD-1.iso',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a:t>
            </a: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262144,</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678301696,</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pieces</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'841ae846bc5b6d7bd6e9aa3dd9e551559c82abc1...d14f1631d              </a:t>
            </a:r>
          </a:p>
          <a:p>
            <a:pPr marL="0" indent="0">
              <a:spcBef>
                <a:spcPts val="0"/>
              </a:spcBef>
              <a:buNone/>
            </a:pPr>
            <a:r>
              <a:rPr lang="tr-TR" altLang="zh-CN" sz="1600" dirty="0">
                <a:latin typeface="Consolas" panose="020B0609020204030204" pitchFamily="49" charset="0"/>
                <a:cs typeface="Consolas" panose="020B0609020204030204" pitchFamily="49" charset="0"/>
              </a:rPr>
              <a:t>           776008f83772ee170c42411618190a4' </a:t>
            </a:r>
          </a:p>
          <a:p>
            <a:pPr marL="0" indent="0">
              <a:spcBef>
                <a:spcPts val="0"/>
              </a:spcBef>
              <a:buNone/>
            </a:pP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p>
        </p:txBody>
      </p:sp>
      <p:sp>
        <p:nvSpPr>
          <p:cNvPr id="65539" name="Slide Number Placeholder 3">
            <a:extLst>
              <a:ext uri="{FF2B5EF4-FFF2-40B4-BE49-F238E27FC236}">
                <a16:creationId xmlns:a16="http://schemas.microsoft.com/office/drawing/2014/main" id="{1C3835BD-20DA-224C-9D5B-D435BE527F9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0C23891-0CEE-804B-95FE-3E0B138F5474}" type="slidenum">
              <a:rPr lang="zh-CN" altLang="en-US" sz="900">
                <a:solidFill>
                  <a:srgbClr val="898989"/>
                </a:solidFill>
              </a:rPr>
              <a:pPr/>
              <a:t>7</a:t>
            </a:fld>
            <a:endParaRPr lang="zh-CN" altLang="en-US" sz="900">
              <a:solidFill>
                <a:srgbClr val="898989"/>
              </a:solidFill>
            </a:endParaRPr>
          </a:p>
        </p:txBody>
      </p:sp>
    </p:spTree>
    <p:extLst>
      <p:ext uri="{BB962C8B-B14F-4D97-AF65-F5344CB8AC3E}">
        <p14:creationId xmlns:p14="http://schemas.microsoft.com/office/powerpoint/2010/main" val="232996078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D49417A3-6328-9A49-BD7A-2A6F915DDADF}"/>
              </a:ext>
            </a:extLst>
          </p:cNvPr>
          <p:cNvSpPr>
            <a:spLocks noGrp="1"/>
          </p:cNvSpPr>
          <p:nvPr>
            <p:ph type="title"/>
          </p:nvPr>
        </p:nvSpPr>
        <p:spPr/>
        <p:txBody>
          <a:bodyPr/>
          <a:lstStyle/>
          <a:p>
            <a:pPr eaLnBrk="1" hangingPunct="1"/>
            <a:r>
              <a:rPr lang="en-US" altLang="zh-CN"/>
              <a:t>Which piece to download?</a:t>
            </a:r>
          </a:p>
        </p:txBody>
      </p:sp>
      <p:sp>
        <p:nvSpPr>
          <p:cNvPr id="66562" name="Content Placeholder 2">
            <a:extLst>
              <a:ext uri="{FF2B5EF4-FFF2-40B4-BE49-F238E27FC236}">
                <a16:creationId xmlns:a16="http://schemas.microsoft.com/office/drawing/2014/main" id="{2D5EA40A-E618-C74E-9449-0A7FD805BCC7}"/>
              </a:ext>
            </a:extLst>
          </p:cNvPr>
          <p:cNvSpPr>
            <a:spLocks noGrp="1"/>
          </p:cNvSpPr>
          <p:nvPr>
            <p:ph idx="1"/>
          </p:nvPr>
        </p:nvSpPr>
        <p:spPr/>
        <p:txBody>
          <a:bodyPr>
            <a:noAutofit/>
          </a:bodyPr>
          <a:lstStyle/>
          <a:p>
            <a:pPr eaLnBrk="1" hangingPunct="1"/>
            <a:r>
              <a:rPr lang="en-US" altLang="zh-CN" sz="2000" dirty="0"/>
              <a:t>Order of parts downloading</a:t>
            </a:r>
          </a:p>
          <a:p>
            <a:pPr lvl="1" eaLnBrk="1" hangingPunct="1"/>
            <a:r>
              <a:rPr lang="en-US" altLang="zh-CN" sz="1800" dirty="0"/>
              <a:t>Strict?</a:t>
            </a:r>
          </a:p>
          <a:p>
            <a:pPr lvl="1" eaLnBrk="1" hangingPunct="1"/>
            <a:r>
              <a:rPr lang="en-US" altLang="zh-CN" sz="1800" dirty="0"/>
              <a:t>Rarest first?</a:t>
            </a:r>
          </a:p>
          <a:p>
            <a:pPr lvl="1" eaLnBrk="1" hangingPunct="1"/>
            <a:r>
              <a:rPr lang="en-US" altLang="zh-CN" sz="1800" dirty="0"/>
              <a:t>Random?</a:t>
            </a:r>
          </a:p>
          <a:p>
            <a:pPr lvl="1" eaLnBrk="1" hangingPunct="1"/>
            <a:r>
              <a:rPr lang="en-US" altLang="zh-CN" sz="1800" dirty="0"/>
              <a:t>Parallel?</a:t>
            </a:r>
          </a:p>
          <a:p>
            <a:pPr eaLnBrk="1" hangingPunct="1"/>
            <a:r>
              <a:rPr lang="en-US" altLang="zh-CN" sz="2000" dirty="0" err="1"/>
              <a:t>BitTorrent</a:t>
            </a:r>
            <a:endParaRPr lang="en-US" altLang="zh-CN" sz="2000" dirty="0"/>
          </a:p>
          <a:p>
            <a:pPr lvl="1" eaLnBrk="1" hangingPunct="1"/>
            <a:r>
              <a:rPr lang="en-US" altLang="zh-CN" sz="1800" dirty="0"/>
              <a:t>Random for the first one</a:t>
            </a:r>
          </a:p>
          <a:p>
            <a:pPr lvl="1" eaLnBrk="1" hangingPunct="1"/>
            <a:r>
              <a:rPr lang="en-US" altLang="zh-CN" sz="1800" dirty="0"/>
              <a:t>Rarest first for the rest</a:t>
            </a:r>
          </a:p>
          <a:p>
            <a:pPr lvl="1" eaLnBrk="1" hangingPunct="1"/>
            <a:r>
              <a:rPr lang="en-US" altLang="zh-CN" sz="1800" dirty="0"/>
              <a:t>Parallel for the last one</a:t>
            </a:r>
          </a:p>
        </p:txBody>
      </p:sp>
      <p:sp>
        <p:nvSpPr>
          <p:cNvPr id="66563" name="Slide Number Placeholder 3">
            <a:extLst>
              <a:ext uri="{FF2B5EF4-FFF2-40B4-BE49-F238E27FC236}">
                <a16:creationId xmlns:a16="http://schemas.microsoft.com/office/drawing/2014/main" id="{C2AFEB52-35F3-E146-BF5F-19FCD2BE90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26463605-2115-2242-A6CC-FD439D81F25B}" type="slidenum">
              <a:rPr lang="zh-CN" altLang="en-US" sz="900">
                <a:solidFill>
                  <a:srgbClr val="898989"/>
                </a:solidFill>
              </a:rPr>
              <a:pPr/>
              <a:t>8</a:t>
            </a:fld>
            <a:endParaRPr lang="zh-CN" altLang="en-US" sz="900">
              <a:solidFill>
                <a:srgbClr val="898989"/>
              </a:solidFill>
            </a:endParaRPr>
          </a:p>
        </p:txBody>
      </p:sp>
    </p:spTree>
    <p:extLst>
      <p:ext uri="{BB962C8B-B14F-4D97-AF65-F5344CB8AC3E}">
        <p14:creationId xmlns:p14="http://schemas.microsoft.com/office/powerpoint/2010/main" val="105962512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6DDACC0B-B1F9-1946-82D3-23FA7C300202}"/>
              </a:ext>
            </a:extLst>
          </p:cNvPr>
          <p:cNvSpPr>
            <a:spLocks noGrp="1"/>
          </p:cNvSpPr>
          <p:nvPr>
            <p:ph type="title"/>
          </p:nvPr>
        </p:nvSpPr>
        <p:spPr/>
        <p:txBody>
          <a:bodyPr/>
          <a:lstStyle/>
          <a:p>
            <a:pPr eaLnBrk="1" hangingPunct="1"/>
            <a:r>
              <a:rPr lang="en-US" altLang="zh-CN"/>
              <a:t>Drawback of BitTorrent</a:t>
            </a:r>
          </a:p>
        </p:txBody>
      </p:sp>
      <p:sp>
        <p:nvSpPr>
          <p:cNvPr id="68610" name="Content Placeholder 2">
            <a:extLst>
              <a:ext uri="{FF2B5EF4-FFF2-40B4-BE49-F238E27FC236}">
                <a16:creationId xmlns:a16="http://schemas.microsoft.com/office/drawing/2014/main" id="{8CD90388-F76F-194A-A866-BD7970EAFCC3}"/>
              </a:ext>
            </a:extLst>
          </p:cNvPr>
          <p:cNvSpPr>
            <a:spLocks noGrp="1"/>
          </p:cNvSpPr>
          <p:nvPr>
            <p:ph idx="1"/>
          </p:nvPr>
        </p:nvSpPr>
        <p:spPr/>
        <p:txBody>
          <a:bodyPr/>
          <a:lstStyle/>
          <a:p>
            <a:pPr eaLnBrk="1" hangingPunct="1"/>
            <a:r>
              <a:rPr lang="en-US" altLang="zh-CN"/>
              <a:t>Rely on Tracker</a:t>
            </a:r>
          </a:p>
          <a:p>
            <a:pPr lvl="1" eaLnBrk="1" hangingPunct="1"/>
            <a:r>
              <a:rPr lang="en-US" altLang="zh-CN"/>
              <a:t>Tracker is central component</a:t>
            </a:r>
          </a:p>
          <a:p>
            <a:pPr lvl="1" eaLnBrk="1" hangingPunct="1"/>
            <a:r>
              <a:rPr lang="en-US" altLang="zh-CN"/>
              <a:t>Cannot scale to large number of torrents</a:t>
            </a:r>
          </a:p>
        </p:txBody>
      </p:sp>
      <p:sp>
        <p:nvSpPr>
          <p:cNvPr id="68611" name="Slide Number Placeholder 3">
            <a:extLst>
              <a:ext uri="{FF2B5EF4-FFF2-40B4-BE49-F238E27FC236}">
                <a16:creationId xmlns:a16="http://schemas.microsoft.com/office/drawing/2014/main" id="{F54762E0-99A5-9A40-887D-5594FDE260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67F1A488-3B25-3D44-8DC7-F27526F1893C}" type="slidenum">
              <a:rPr lang="zh-CN" altLang="en-US" sz="900">
                <a:solidFill>
                  <a:srgbClr val="898989"/>
                </a:solidFill>
              </a:rPr>
              <a:pPr/>
              <a:t>9</a:t>
            </a:fld>
            <a:endParaRPr lang="zh-CN" altLang="en-US" sz="900">
              <a:solidFill>
                <a:srgbClr val="898989"/>
              </a:solidFill>
            </a:endParaRPr>
          </a:p>
        </p:txBody>
      </p:sp>
    </p:spTree>
    <p:extLst>
      <p:ext uri="{BB962C8B-B14F-4D97-AF65-F5344CB8AC3E}">
        <p14:creationId xmlns:p14="http://schemas.microsoft.com/office/powerpoint/2010/main" val="366656645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42BB8CD4-D5BA-9C43-8568-8504E6831944}"/>
              </a:ext>
            </a:extLst>
          </p:cNvPr>
          <p:cNvSpPr>
            <a:spLocks noGrp="1"/>
          </p:cNvSpPr>
          <p:nvPr>
            <p:ph type="title"/>
          </p:nvPr>
        </p:nvSpPr>
        <p:spPr/>
        <p:txBody>
          <a:bodyPr/>
          <a:lstStyle/>
          <a:p>
            <a:pPr eaLnBrk="1" hangingPunct="1"/>
            <a:r>
              <a:rPr lang="en-US" altLang="zh-CN" dirty="0"/>
              <a:t>Scalable Lookup:</a:t>
            </a:r>
            <a:r>
              <a:rPr lang="zh-CN" altLang="en-US" dirty="0"/>
              <a:t> </a:t>
            </a:r>
            <a:r>
              <a:rPr lang="en-US" altLang="zh-CN" dirty="0"/>
              <a:t>DHT</a:t>
            </a:r>
          </a:p>
        </p:txBody>
      </p:sp>
      <p:sp>
        <p:nvSpPr>
          <p:cNvPr id="3" name="Content Placeholder 2">
            <a:extLst>
              <a:ext uri="{FF2B5EF4-FFF2-40B4-BE49-F238E27FC236}">
                <a16:creationId xmlns:a16="http://schemas.microsoft.com/office/drawing/2014/main" id="{6B820E82-EE3E-034D-8ECC-47A1E686AC89}"/>
              </a:ext>
            </a:extLst>
          </p:cNvPr>
          <p:cNvSpPr>
            <a:spLocks noGrp="1"/>
          </p:cNvSpPr>
          <p:nvPr>
            <p:ph idx="1"/>
          </p:nvPr>
        </p:nvSpPr>
        <p:spPr>
          <a:xfrm>
            <a:off x="457200" y="1489348"/>
            <a:ext cx="8229600" cy="3996786"/>
          </a:xfrm>
        </p:spPr>
        <p:txBody>
          <a:bodyPr>
            <a:normAutofit/>
          </a:bodyPr>
          <a:lstStyle/>
          <a:p>
            <a:pPr eaLnBrk="1" hangingPunct="1">
              <a:lnSpc>
                <a:spcPct val="100000"/>
              </a:lnSpc>
            </a:pPr>
            <a:r>
              <a:rPr lang="en-US" altLang="zh-CN" sz="2400" dirty="0"/>
              <a:t>DHT:</a:t>
            </a:r>
            <a:r>
              <a:rPr lang="zh-CN" altLang="en-US" sz="2400" dirty="0"/>
              <a:t> </a:t>
            </a:r>
            <a:r>
              <a:rPr lang="en-US" altLang="zh-CN" sz="2400" dirty="0"/>
              <a:t>Distributed</a:t>
            </a:r>
            <a:r>
              <a:rPr lang="zh-CN" altLang="en-US" sz="2400" dirty="0"/>
              <a:t> </a:t>
            </a:r>
            <a:r>
              <a:rPr lang="en-US" altLang="zh-CN" sz="2400" dirty="0"/>
              <a:t>hash</a:t>
            </a:r>
            <a:r>
              <a:rPr lang="zh-CN" altLang="en-US" sz="2400" dirty="0"/>
              <a:t> </a:t>
            </a:r>
            <a:r>
              <a:rPr lang="en-US" altLang="zh-CN" sz="2400" dirty="0"/>
              <a:t>table</a:t>
            </a:r>
          </a:p>
          <a:p>
            <a:pPr lvl="1">
              <a:lnSpc>
                <a:spcPct val="100000"/>
              </a:lnSpc>
            </a:pPr>
            <a:r>
              <a:rPr lang="en-US" altLang="zh-CN" sz="2200" dirty="0"/>
              <a:t>Interface:</a:t>
            </a:r>
            <a:r>
              <a:rPr lang="zh-CN" altLang="en-US" sz="2200" dirty="0"/>
              <a:t> </a:t>
            </a:r>
            <a:r>
              <a:rPr lang="en-US" altLang="zh-CN" sz="2000" dirty="0"/>
              <a:t>Provide an abstract interface to store and find data</a:t>
            </a:r>
          </a:p>
          <a:p>
            <a:pPr eaLnBrk="1" hangingPunct="1">
              <a:lnSpc>
                <a:spcPct val="100000"/>
              </a:lnSpc>
            </a:pPr>
            <a:r>
              <a:rPr lang="en-US" altLang="zh-CN" sz="2400" dirty="0"/>
              <a:t>Typical DHT interface:</a:t>
            </a:r>
          </a:p>
          <a:p>
            <a:pPr lvl="1" eaLnBrk="1" hangingPunct="1">
              <a:lnSpc>
                <a:spcPct val="100000"/>
              </a:lnSpc>
              <a:spcBef>
                <a:spcPts val="1200"/>
              </a:spcBef>
            </a:pPr>
            <a:r>
              <a:rPr lang="fi-FI" altLang="zh-CN" sz="2000" dirty="0" err="1"/>
              <a:t>put</a:t>
            </a:r>
            <a:r>
              <a:rPr lang="fi-FI" altLang="zh-CN" sz="2000" dirty="0"/>
              <a:t>(</a:t>
            </a:r>
            <a:r>
              <a:rPr lang="fi-FI" altLang="zh-CN" sz="2000" dirty="0" err="1"/>
              <a:t>key</a:t>
            </a:r>
            <a:r>
              <a:rPr lang="fi-FI" altLang="zh-CN" sz="2000" dirty="0"/>
              <a:t>, </a:t>
            </a:r>
            <a:r>
              <a:rPr lang="fi-FI" altLang="zh-CN" sz="2000" dirty="0" err="1"/>
              <a:t>value</a:t>
            </a:r>
            <a:r>
              <a:rPr lang="fi-FI" altLang="zh-CN" sz="2000" dirty="0"/>
              <a:t>)</a:t>
            </a:r>
          </a:p>
          <a:p>
            <a:pPr lvl="1" eaLnBrk="1" hangingPunct="1">
              <a:lnSpc>
                <a:spcPct val="100000"/>
              </a:lnSpc>
              <a:spcBef>
                <a:spcPts val="1200"/>
              </a:spcBef>
            </a:pPr>
            <a:r>
              <a:rPr lang="fi-FI" altLang="zh-CN" sz="2000" dirty="0" err="1"/>
              <a:t>get</a:t>
            </a:r>
            <a:r>
              <a:rPr lang="fi-FI" altLang="zh-CN" sz="2000" dirty="0"/>
              <a:t>(</a:t>
            </a:r>
            <a:r>
              <a:rPr lang="fi-FI" altLang="zh-CN" sz="2000" dirty="0" err="1"/>
              <a:t>key</a:t>
            </a:r>
            <a:r>
              <a:rPr lang="fi-FI" altLang="zh-CN" sz="2000" dirty="0"/>
              <a:t>) -&gt; </a:t>
            </a:r>
            <a:r>
              <a:rPr lang="fi-FI" altLang="zh-CN" sz="2000" dirty="0" err="1"/>
              <a:t>value</a:t>
            </a:r>
            <a:endParaRPr lang="fi-FI" altLang="zh-CN" sz="2000" dirty="0"/>
          </a:p>
          <a:p>
            <a:pPr lvl="1" eaLnBrk="1" hangingPunct="1">
              <a:lnSpc>
                <a:spcPct val="100000"/>
              </a:lnSpc>
              <a:spcBef>
                <a:spcPts val="1200"/>
              </a:spcBef>
            </a:pPr>
            <a:r>
              <a:rPr lang="en-US" altLang="zh-CN" sz="2000" dirty="0"/>
              <a:t>Loose guarantees about keeping data alive</a:t>
            </a:r>
          </a:p>
        </p:txBody>
      </p:sp>
      <p:sp>
        <p:nvSpPr>
          <p:cNvPr id="69635" name="Slide Number Placeholder 3">
            <a:extLst>
              <a:ext uri="{FF2B5EF4-FFF2-40B4-BE49-F238E27FC236}">
                <a16:creationId xmlns:a16="http://schemas.microsoft.com/office/drawing/2014/main" id="{90BD7F8B-826C-4649-9C0D-20B44D317F2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033C30C-8DC2-D041-A875-442CB4C56E2C}" type="slidenum">
              <a:rPr lang="zh-CN" altLang="en-US" sz="900">
                <a:solidFill>
                  <a:srgbClr val="898989"/>
                </a:solidFill>
              </a:rPr>
              <a:pPr/>
              <a:t>10</a:t>
            </a:fld>
            <a:endParaRPr lang="zh-CN" altLang="en-US" sz="900">
              <a:solidFill>
                <a:srgbClr val="898989"/>
              </a:solidFill>
            </a:endParaRPr>
          </a:p>
        </p:txBody>
      </p:sp>
    </p:spTree>
    <p:extLst>
      <p:ext uri="{BB962C8B-B14F-4D97-AF65-F5344CB8AC3E}">
        <p14:creationId xmlns:p14="http://schemas.microsoft.com/office/powerpoint/2010/main" val="3180466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9A6FDC40-D1E8-5945-B0D5-FE5C9F331E44}"/>
              </a:ext>
            </a:extLst>
          </p:cNvPr>
          <p:cNvSpPr>
            <a:spLocks noGrp="1"/>
          </p:cNvSpPr>
          <p:nvPr>
            <p:ph type="title"/>
          </p:nvPr>
        </p:nvSpPr>
        <p:spPr/>
        <p:txBody>
          <a:bodyPr/>
          <a:lstStyle/>
          <a:p>
            <a:pPr eaLnBrk="1" hangingPunct="1"/>
            <a:r>
              <a:rPr lang="en-US" altLang="zh-CN"/>
              <a:t>P2P Implementation of DHT</a:t>
            </a:r>
          </a:p>
        </p:txBody>
      </p:sp>
      <p:sp>
        <p:nvSpPr>
          <p:cNvPr id="70658" name="Content Placeholder 2">
            <a:extLst>
              <a:ext uri="{FF2B5EF4-FFF2-40B4-BE49-F238E27FC236}">
                <a16:creationId xmlns:a16="http://schemas.microsoft.com/office/drawing/2014/main" id="{77D8DB5E-61BD-3342-9AC5-087A38CBCF87}"/>
              </a:ext>
            </a:extLst>
          </p:cNvPr>
          <p:cNvSpPr>
            <a:spLocks noGrp="1"/>
          </p:cNvSpPr>
          <p:nvPr>
            <p:ph idx="1"/>
          </p:nvPr>
        </p:nvSpPr>
        <p:spPr/>
        <p:txBody>
          <a:bodyPr/>
          <a:lstStyle/>
          <a:p>
            <a:pPr eaLnBrk="1" hangingPunct="1"/>
            <a:r>
              <a:rPr lang="en-US" altLang="zh-CN"/>
              <a:t>Overlay Network</a:t>
            </a:r>
          </a:p>
          <a:p>
            <a:pPr lvl="1" eaLnBrk="1" hangingPunct="1"/>
            <a:r>
              <a:rPr lang="en-US" altLang="zh-CN"/>
              <a:t>partition hash table over n nodes</a:t>
            </a:r>
          </a:p>
          <a:p>
            <a:pPr lvl="1" eaLnBrk="1" hangingPunct="1"/>
            <a:r>
              <a:rPr lang="en-US" altLang="zh-CN"/>
              <a:t>not every node knows about all other n nodes</a:t>
            </a:r>
          </a:p>
          <a:p>
            <a:pPr lvl="1" eaLnBrk="1" hangingPunct="1"/>
            <a:r>
              <a:rPr lang="en-US" altLang="zh-CN"/>
              <a:t>rout to find right hash table</a:t>
            </a:r>
          </a:p>
          <a:p>
            <a:pPr eaLnBrk="1" hangingPunct="1"/>
            <a:r>
              <a:rPr lang="nl-NL" altLang="zh-CN"/>
              <a:t>Goals</a:t>
            </a:r>
          </a:p>
          <a:p>
            <a:pPr lvl="1" eaLnBrk="1" hangingPunct="1"/>
            <a:r>
              <a:rPr lang="en-US" altLang="zh-CN"/>
              <a:t>log(n) hops</a:t>
            </a:r>
          </a:p>
          <a:p>
            <a:pPr lvl="1" eaLnBrk="1" hangingPunct="1"/>
            <a:r>
              <a:rPr lang="en-US" altLang="zh-CN"/>
              <a:t>Guarantees about load balance</a:t>
            </a:r>
          </a:p>
          <a:p>
            <a:pPr eaLnBrk="1" hangingPunct="1"/>
            <a:endParaRPr lang="en-US" altLang="zh-CN"/>
          </a:p>
        </p:txBody>
      </p:sp>
      <p:sp>
        <p:nvSpPr>
          <p:cNvPr id="70659" name="Slide Number Placeholder 3">
            <a:extLst>
              <a:ext uri="{FF2B5EF4-FFF2-40B4-BE49-F238E27FC236}">
                <a16:creationId xmlns:a16="http://schemas.microsoft.com/office/drawing/2014/main" id="{1E7FD965-BC4B-FC44-8670-CE42747A3C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27BB9E3C-B542-6C4D-B399-0AB00A75BE3B}" type="slidenum">
              <a:rPr lang="zh-CN" altLang="en-US" sz="900">
                <a:solidFill>
                  <a:srgbClr val="898989"/>
                </a:solidFill>
              </a:rPr>
              <a:pPr/>
              <a:t>11</a:t>
            </a:fld>
            <a:endParaRPr lang="zh-CN" altLang="en-US" sz="900">
              <a:solidFill>
                <a:srgbClr val="898989"/>
              </a:solidFill>
            </a:endParaRPr>
          </a:p>
        </p:txBody>
      </p:sp>
    </p:spTree>
    <p:extLst>
      <p:ext uri="{BB962C8B-B14F-4D97-AF65-F5344CB8AC3E}">
        <p14:creationId xmlns:p14="http://schemas.microsoft.com/office/powerpoint/2010/main" val="11533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0E2A52E7-96F0-BD49-99D2-D9A40CD54F34}"/>
              </a:ext>
            </a:extLst>
          </p:cNvPr>
          <p:cNvSpPr>
            <a:spLocks noGrp="1"/>
          </p:cNvSpPr>
          <p:nvPr>
            <p:ph type="title"/>
          </p:nvPr>
        </p:nvSpPr>
        <p:spPr/>
        <p:txBody>
          <a:bodyPr/>
          <a:lstStyle/>
          <a:p>
            <a:pPr eaLnBrk="1" hangingPunct="1"/>
            <a:r>
              <a:rPr lang="en-US" altLang="zh-CN"/>
              <a:t>A DHT in Operation: put()</a:t>
            </a:r>
          </a:p>
        </p:txBody>
      </p:sp>
      <p:sp>
        <p:nvSpPr>
          <p:cNvPr id="71682" name="Slide Number Placeholder 3">
            <a:extLst>
              <a:ext uri="{FF2B5EF4-FFF2-40B4-BE49-F238E27FC236}">
                <a16:creationId xmlns:a16="http://schemas.microsoft.com/office/drawing/2014/main" id="{A02C628F-BA7D-7248-B901-1FF90762BD2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98DC1211-7CFF-7643-9347-EF6407FD0809}" type="slidenum">
              <a:rPr lang="zh-CN" altLang="en-US" sz="900">
                <a:solidFill>
                  <a:srgbClr val="898989"/>
                </a:solidFill>
              </a:rPr>
              <a:pPr/>
              <a:t>12</a:t>
            </a:fld>
            <a:endParaRPr lang="zh-CN" altLang="en-US" sz="900">
              <a:solidFill>
                <a:srgbClr val="898989"/>
              </a:solidFill>
            </a:endParaRPr>
          </a:p>
        </p:txBody>
      </p:sp>
      <p:pic>
        <p:nvPicPr>
          <p:cNvPr id="71683" name="Picture 4">
            <a:extLst>
              <a:ext uri="{FF2B5EF4-FFF2-40B4-BE49-F238E27FC236}">
                <a16:creationId xmlns:a16="http://schemas.microsoft.com/office/drawing/2014/main" id="{E1B7BD93-4680-8744-9CFD-BCF111397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510" y="1562100"/>
            <a:ext cx="7920038" cy="330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65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D67C0D2F-511D-3948-8831-F0BE03B6C810}"/>
              </a:ext>
            </a:extLst>
          </p:cNvPr>
          <p:cNvSpPr>
            <a:spLocks noGrp="1"/>
          </p:cNvSpPr>
          <p:nvPr>
            <p:ph type="title"/>
          </p:nvPr>
        </p:nvSpPr>
        <p:spPr/>
        <p:txBody>
          <a:bodyPr/>
          <a:lstStyle/>
          <a:p>
            <a:pPr eaLnBrk="1" hangingPunct="1"/>
            <a:r>
              <a:rPr lang="en-US" altLang="zh-CN"/>
              <a:t>A DHT in Operation: get()</a:t>
            </a:r>
          </a:p>
        </p:txBody>
      </p:sp>
      <p:sp>
        <p:nvSpPr>
          <p:cNvPr id="72706" name="Slide Number Placeholder 3">
            <a:extLst>
              <a:ext uri="{FF2B5EF4-FFF2-40B4-BE49-F238E27FC236}">
                <a16:creationId xmlns:a16="http://schemas.microsoft.com/office/drawing/2014/main" id="{98352736-3F6B-4B45-9E84-F2474837BED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E0BBFE1F-8090-314C-9115-065C161FA0BB}" type="slidenum">
              <a:rPr lang="zh-CN" altLang="en-US" sz="900">
                <a:solidFill>
                  <a:srgbClr val="898989"/>
                </a:solidFill>
              </a:rPr>
              <a:pPr/>
              <a:t>13</a:t>
            </a:fld>
            <a:endParaRPr lang="zh-CN" altLang="en-US" sz="900">
              <a:solidFill>
                <a:srgbClr val="898989"/>
              </a:solidFill>
            </a:endParaRPr>
          </a:p>
        </p:txBody>
      </p:sp>
      <p:pic>
        <p:nvPicPr>
          <p:cNvPr id="72707" name="Picture 4">
            <a:extLst>
              <a:ext uri="{FF2B5EF4-FFF2-40B4-BE49-F238E27FC236}">
                <a16:creationId xmlns:a16="http://schemas.microsoft.com/office/drawing/2014/main" id="{DA797117-EAEB-234B-8614-3B930549D9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354" y="1346597"/>
            <a:ext cx="8065294" cy="359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36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EB51F7B7-6E0D-434A-ADE5-1D98336FA5AF}"/>
              </a:ext>
            </a:extLst>
          </p:cNvPr>
          <p:cNvSpPr>
            <a:spLocks noGrp="1"/>
          </p:cNvSpPr>
          <p:nvPr>
            <p:ph type="title"/>
          </p:nvPr>
        </p:nvSpPr>
        <p:spPr/>
        <p:txBody>
          <a:bodyPr/>
          <a:lstStyle/>
          <a:p>
            <a:pPr eaLnBrk="1" hangingPunct="1"/>
            <a:r>
              <a:rPr lang="en-US" altLang="zh-CN" dirty="0"/>
              <a:t>Chord Properties</a:t>
            </a:r>
          </a:p>
        </p:txBody>
      </p:sp>
      <p:sp>
        <p:nvSpPr>
          <p:cNvPr id="73730" name="Content Placeholder 2">
            <a:extLst>
              <a:ext uri="{FF2B5EF4-FFF2-40B4-BE49-F238E27FC236}">
                <a16:creationId xmlns:a16="http://schemas.microsoft.com/office/drawing/2014/main" id="{41155427-7B33-504E-8BDB-A333CADE565A}"/>
              </a:ext>
            </a:extLst>
          </p:cNvPr>
          <p:cNvSpPr>
            <a:spLocks noGrp="1"/>
          </p:cNvSpPr>
          <p:nvPr>
            <p:ph idx="1"/>
          </p:nvPr>
        </p:nvSpPr>
        <p:spPr/>
        <p:txBody>
          <a:bodyPr/>
          <a:lstStyle/>
          <a:p>
            <a:pPr eaLnBrk="1" hangingPunct="1">
              <a:lnSpc>
                <a:spcPct val="120000"/>
              </a:lnSpc>
            </a:pPr>
            <a:r>
              <a:rPr lang="en-US" altLang="zh-CN" sz="2700"/>
              <a:t>Efficient: O(</a:t>
            </a:r>
            <a:r>
              <a:rPr lang="en-US" altLang="zh-CN" sz="2700" i="1"/>
              <a:t>log(N)</a:t>
            </a:r>
            <a:r>
              <a:rPr lang="en-US" altLang="zh-CN" sz="2700"/>
              <a:t>) messages per lookup</a:t>
            </a:r>
          </a:p>
          <a:p>
            <a:pPr lvl="1" eaLnBrk="1" hangingPunct="1">
              <a:lnSpc>
                <a:spcPct val="120000"/>
              </a:lnSpc>
            </a:pPr>
            <a:r>
              <a:rPr lang="en-US" altLang="zh-CN"/>
              <a:t>N is the total number of servers </a:t>
            </a:r>
          </a:p>
          <a:p>
            <a:pPr eaLnBrk="1" hangingPunct="1">
              <a:lnSpc>
                <a:spcPct val="120000"/>
              </a:lnSpc>
            </a:pPr>
            <a:r>
              <a:rPr lang="en-US" altLang="zh-CN" sz="2700"/>
              <a:t>Scalable: O(</a:t>
            </a:r>
            <a:r>
              <a:rPr lang="en-US" altLang="zh-CN" sz="2700" i="1"/>
              <a:t>log(N)</a:t>
            </a:r>
            <a:r>
              <a:rPr lang="en-US" altLang="zh-CN" sz="2700"/>
              <a:t>) state per node</a:t>
            </a:r>
          </a:p>
          <a:p>
            <a:pPr eaLnBrk="1" hangingPunct="1">
              <a:lnSpc>
                <a:spcPct val="120000"/>
              </a:lnSpc>
            </a:pPr>
            <a:r>
              <a:rPr lang="en-US" altLang="zh-CN" sz="2700"/>
              <a:t>Robust: survives massive failures </a:t>
            </a:r>
          </a:p>
          <a:p>
            <a:pPr eaLnBrk="1" hangingPunct="1">
              <a:lnSpc>
                <a:spcPct val="120000"/>
              </a:lnSpc>
            </a:pPr>
            <a:endParaRPr lang="en-US" altLang="zh-CN" sz="2700"/>
          </a:p>
        </p:txBody>
      </p:sp>
      <p:sp>
        <p:nvSpPr>
          <p:cNvPr id="73731" name="Slide Number Placeholder 3">
            <a:extLst>
              <a:ext uri="{FF2B5EF4-FFF2-40B4-BE49-F238E27FC236}">
                <a16:creationId xmlns:a16="http://schemas.microsoft.com/office/drawing/2014/main" id="{C87A0421-CFDE-3E4A-907C-07B8B95AA09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8E034D51-D868-F547-9C5E-68E2612CFE3E}" type="slidenum">
              <a:rPr lang="zh-CN" altLang="en-US" sz="900">
                <a:solidFill>
                  <a:srgbClr val="898989"/>
                </a:solidFill>
              </a:rPr>
              <a:pPr/>
              <a:t>14</a:t>
            </a:fld>
            <a:endParaRPr lang="zh-CN" altLang="en-US" sz="900">
              <a:solidFill>
                <a:srgbClr val="898989"/>
              </a:solidFill>
            </a:endParaRPr>
          </a:p>
        </p:txBody>
      </p:sp>
    </p:spTree>
    <p:extLst>
      <p:ext uri="{BB962C8B-B14F-4D97-AF65-F5344CB8AC3E}">
        <p14:creationId xmlns:p14="http://schemas.microsoft.com/office/powerpoint/2010/main" val="411754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06B7F818-55B7-7643-A31C-05A49AB9E36E}"/>
              </a:ext>
            </a:extLst>
          </p:cNvPr>
          <p:cNvSpPr>
            <a:spLocks noGrp="1"/>
          </p:cNvSpPr>
          <p:nvPr>
            <p:ph type="title"/>
          </p:nvPr>
        </p:nvSpPr>
        <p:spPr/>
        <p:txBody>
          <a:bodyPr/>
          <a:lstStyle/>
          <a:p>
            <a:pPr eaLnBrk="1" hangingPunct="1"/>
            <a:r>
              <a:rPr lang="en-US" altLang="zh-CN"/>
              <a:t>Chord IDs</a:t>
            </a:r>
          </a:p>
        </p:txBody>
      </p:sp>
      <p:sp>
        <p:nvSpPr>
          <p:cNvPr id="74754" name="Content Placeholder 2">
            <a:extLst>
              <a:ext uri="{FF2B5EF4-FFF2-40B4-BE49-F238E27FC236}">
                <a16:creationId xmlns:a16="http://schemas.microsoft.com/office/drawing/2014/main" id="{DF6E98FD-D26E-F540-90B6-084548B51A7C}"/>
              </a:ext>
            </a:extLst>
          </p:cNvPr>
          <p:cNvSpPr>
            <a:spLocks noGrp="1"/>
          </p:cNvSpPr>
          <p:nvPr>
            <p:ph idx="1"/>
          </p:nvPr>
        </p:nvSpPr>
        <p:spPr/>
        <p:txBody>
          <a:bodyPr>
            <a:normAutofit fontScale="92500" lnSpcReduction="20000"/>
          </a:bodyPr>
          <a:lstStyle/>
          <a:p>
            <a:pPr eaLnBrk="1" hangingPunct="1"/>
            <a:r>
              <a:rPr lang="en-US" altLang="zh-CN" sz="2700" dirty="0"/>
              <a:t>Key identifier = SHA-1(key)</a:t>
            </a:r>
          </a:p>
          <a:p>
            <a:pPr lvl="1"/>
            <a:r>
              <a:rPr lang="en-US" altLang="zh-CN" sz="2500" dirty="0"/>
              <a:t>SHA-1</a:t>
            </a:r>
            <a:r>
              <a:rPr lang="zh-CN" altLang="en-US" sz="2500" dirty="0"/>
              <a:t> </a:t>
            </a:r>
            <a:r>
              <a:rPr lang="en-US" altLang="zh-CN" sz="2500" dirty="0"/>
              <a:t>is</a:t>
            </a:r>
            <a:r>
              <a:rPr lang="zh-CN" altLang="en-US" sz="2500" dirty="0"/>
              <a:t> </a:t>
            </a:r>
            <a:r>
              <a:rPr lang="en-US" altLang="zh-CN" sz="2500" dirty="0"/>
              <a:t>a</a:t>
            </a:r>
            <a:r>
              <a:rPr lang="zh-CN" altLang="en-US" sz="2500" dirty="0"/>
              <a:t> </a:t>
            </a:r>
            <a:r>
              <a:rPr lang="en-US" altLang="zh-CN" sz="2500" dirty="0"/>
              <a:t>hash</a:t>
            </a:r>
            <a:r>
              <a:rPr lang="zh-CN" altLang="en-US" sz="2500" dirty="0"/>
              <a:t> </a:t>
            </a:r>
            <a:r>
              <a:rPr lang="en-US" altLang="zh-CN" sz="2500" dirty="0"/>
              <a:t>function</a:t>
            </a:r>
          </a:p>
          <a:p>
            <a:pPr eaLnBrk="1" hangingPunct="1"/>
            <a:r>
              <a:rPr lang="en-US" altLang="zh-CN" sz="2700" dirty="0"/>
              <a:t>Node identifier = SHA-1(IP address)</a:t>
            </a:r>
          </a:p>
          <a:p>
            <a:pPr eaLnBrk="1" hangingPunct="1"/>
            <a:r>
              <a:rPr lang="en-US" altLang="zh-CN" sz="2700" dirty="0"/>
              <a:t>Both are uniformly distributed</a:t>
            </a:r>
          </a:p>
          <a:p>
            <a:pPr eaLnBrk="1" hangingPunct="1"/>
            <a:r>
              <a:rPr lang="en-US" altLang="zh-CN" sz="2700" dirty="0"/>
              <a:t>Both exist in the same ID space</a:t>
            </a:r>
          </a:p>
          <a:p>
            <a:pPr eaLnBrk="1" hangingPunct="1"/>
            <a:endParaRPr lang="en-US" altLang="zh-CN" sz="2700" dirty="0"/>
          </a:p>
          <a:p>
            <a:pPr eaLnBrk="1" hangingPunct="1"/>
            <a:r>
              <a:rPr lang="en-US" altLang="zh-CN" sz="2700" dirty="0"/>
              <a:t>How to map key IDs to node IDs?</a:t>
            </a:r>
            <a:r>
              <a:rPr lang="zh-CN" altLang="en-US" sz="2700" dirty="0"/>
              <a:t> </a:t>
            </a:r>
            <a:r>
              <a:rPr lang="en-US" altLang="zh-CN" sz="2700" dirty="0"/>
              <a:t>by</a:t>
            </a:r>
            <a:r>
              <a:rPr lang="zh-CN" altLang="en-US" sz="2700" dirty="0"/>
              <a:t> </a:t>
            </a:r>
            <a:r>
              <a:rPr lang="en-US" altLang="zh-CN" sz="2700" dirty="0">
                <a:latin typeface="Consolas" panose="020B0609020204030204" pitchFamily="49" charset="0"/>
                <a:cs typeface="Consolas" panose="020B0609020204030204" pitchFamily="49" charset="0"/>
              </a:rPr>
              <a:t>mod</a:t>
            </a:r>
            <a:r>
              <a:rPr lang="en-US" altLang="zh-CN" sz="2700" dirty="0"/>
              <a:t>?</a:t>
            </a:r>
          </a:p>
        </p:txBody>
      </p:sp>
      <p:sp>
        <p:nvSpPr>
          <p:cNvPr id="74755" name="Slide Number Placeholder 3">
            <a:extLst>
              <a:ext uri="{FF2B5EF4-FFF2-40B4-BE49-F238E27FC236}">
                <a16:creationId xmlns:a16="http://schemas.microsoft.com/office/drawing/2014/main" id="{211EA500-C75A-D740-AC4A-6027EA5998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B433D5A6-BEB0-6440-A8DD-5B3648410075}" type="slidenum">
              <a:rPr lang="zh-CN" altLang="en-US" sz="900">
                <a:solidFill>
                  <a:srgbClr val="898989"/>
                </a:solidFill>
              </a:rPr>
              <a:pPr/>
              <a:t>15</a:t>
            </a:fld>
            <a:endParaRPr lang="zh-CN" altLang="en-US" sz="900">
              <a:solidFill>
                <a:srgbClr val="898989"/>
              </a:solidFill>
            </a:endParaRPr>
          </a:p>
        </p:txBody>
      </p:sp>
    </p:spTree>
    <p:extLst>
      <p:ext uri="{BB962C8B-B14F-4D97-AF65-F5344CB8AC3E}">
        <p14:creationId xmlns:p14="http://schemas.microsoft.com/office/powerpoint/2010/main" val="4044969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15D5A06D-3E19-D64C-A5EC-DF1C7CF894C9}"/>
              </a:ext>
            </a:extLst>
          </p:cNvPr>
          <p:cNvSpPr>
            <a:spLocks noGrp="1"/>
          </p:cNvSpPr>
          <p:nvPr>
            <p:ph type="title"/>
          </p:nvPr>
        </p:nvSpPr>
        <p:spPr/>
        <p:txBody>
          <a:bodyPr/>
          <a:lstStyle/>
          <a:p>
            <a:pPr eaLnBrk="1" hangingPunct="1"/>
            <a:r>
              <a:rPr lang="en-US" altLang="zh-CN" dirty="0"/>
              <a:t>Consistent Hashing</a:t>
            </a:r>
          </a:p>
        </p:txBody>
      </p:sp>
      <p:sp>
        <p:nvSpPr>
          <p:cNvPr id="75778" name="Slide Number Placeholder 3">
            <a:extLst>
              <a:ext uri="{FF2B5EF4-FFF2-40B4-BE49-F238E27FC236}">
                <a16:creationId xmlns:a16="http://schemas.microsoft.com/office/drawing/2014/main" id="{FCD7A654-0FEF-A945-AAD5-68D9072ACF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C82C75E5-E60A-8545-A204-A6DEA6878AED}" type="slidenum">
              <a:rPr lang="zh-CN" altLang="en-US" sz="900">
                <a:solidFill>
                  <a:srgbClr val="898989"/>
                </a:solidFill>
              </a:rPr>
              <a:pPr/>
              <a:t>16</a:t>
            </a:fld>
            <a:endParaRPr lang="zh-CN" altLang="en-US" sz="900">
              <a:solidFill>
                <a:srgbClr val="898989"/>
              </a:solidFill>
            </a:endParaRPr>
          </a:p>
        </p:txBody>
      </p:sp>
      <p:pic>
        <p:nvPicPr>
          <p:cNvPr id="75779" name="Picture 4">
            <a:extLst>
              <a:ext uri="{FF2B5EF4-FFF2-40B4-BE49-F238E27FC236}">
                <a16:creationId xmlns:a16="http://schemas.microsoft.com/office/drawing/2014/main" id="{B38CAE28-D9ED-9345-AC05-18A2990A42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485" y="1291828"/>
            <a:ext cx="745212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510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0A989F5-9C12-CF4C-8A86-47B8AA297633}"/>
              </a:ext>
            </a:extLst>
          </p:cNvPr>
          <p:cNvSpPr>
            <a:spLocks noGrp="1"/>
          </p:cNvSpPr>
          <p:nvPr>
            <p:ph type="title"/>
          </p:nvPr>
        </p:nvSpPr>
        <p:spPr/>
        <p:txBody>
          <a:bodyPr/>
          <a:lstStyle/>
          <a:p>
            <a:pPr eaLnBrk="1" hangingPunct="1"/>
            <a:r>
              <a:rPr lang="en-US" altLang="zh-CN" dirty="0"/>
              <a:t>Basic Lookup</a:t>
            </a:r>
          </a:p>
        </p:txBody>
      </p:sp>
      <p:sp>
        <p:nvSpPr>
          <p:cNvPr id="76802" name="Slide Number Placeholder 3">
            <a:extLst>
              <a:ext uri="{FF2B5EF4-FFF2-40B4-BE49-F238E27FC236}">
                <a16:creationId xmlns:a16="http://schemas.microsoft.com/office/drawing/2014/main" id="{B8325EF8-B66C-D744-92F8-5E41290609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ED1B4A56-0871-564F-896D-45A98E5B3318}" type="slidenum">
              <a:rPr lang="zh-CN" altLang="en-US" sz="900">
                <a:solidFill>
                  <a:srgbClr val="898989"/>
                </a:solidFill>
              </a:rPr>
              <a:pPr/>
              <a:t>17</a:t>
            </a:fld>
            <a:endParaRPr lang="zh-CN" altLang="en-US" sz="900">
              <a:solidFill>
                <a:srgbClr val="898989"/>
              </a:solidFill>
            </a:endParaRPr>
          </a:p>
        </p:txBody>
      </p:sp>
      <p:pic>
        <p:nvPicPr>
          <p:cNvPr id="76803" name="Picture 4">
            <a:extLst>
              <a:ext uri="{FF2B5EF4-FFF2-40B4-BE49-F238E27FC236}">
                <a16:creationId xmlns:a16="http://schemas.microsoft.com/office/drawing/2014/main" id="{07F9A2A4-28F3-5048-9C62-FA05E8129F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98985"/>
            <a:ext cx="7596188" cy="348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760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FB0504C2-D9F3-4A44-B193-01352803DF18}"/>
              </a:ext>
            </a:extLst>
          </p:cNvPr>
          <p:cNvSpPr>
            <a:spLocks noGrp="1"/>
          </p:cNvSpPr>
          <p:nvPr>
            <p:ph type="title"/>
          </p:nvPr>
        </p:nvSpPr>
        <p:spPr/>
        <p:txBody>
          <a:bodyPr/>
          <a:lstStyle/>
          <a:p>
            <a:pPr eaLnBrk="1" hangingPunct="1"/>
            <a:r>
              <a:rPr lang="en-US" altLang="zh-CN" dirty="0"/>
              <a:t>Simple Lookup Algorithm</a:t>
            </a:r>
          </a:p>
        </p:txBody>
      </p:sp>
      <p:sp>
        <p:nvSpPr>
          <p:cNvPr id="3" name="Content Placeholder 2">
            <a:extLst>
              <a:ext uri="{FF2B5EF4-FFF2-40B4-BE49-F238E27FC236}">
                <a16:creationId xmlns:a16="http://schemas.microsoft.com/office/drawing/2014/main" id="{B52D5923-FA11-4A4C-B669-150AA3F90F74}"/>
              </a:ext>
            </a:extLst>
          </p:cNvPr>
          <p:cNvSpPr>
            <a:spLocks noGrp="1"/>
          </p:cNvSpPr>
          <p:nvPr>
            <p:ph idx="1"/>
          </p:nvPr>
        </p:nvSpPr>
        <p:spPr/>
        <p:txBody>
          <a:bodyPr>
            <a:normAutofit fontScale="77500" lnSpcReduction="20000"/>
          </a:bodyPr>
          <a:lstStyle/>
          <a:p>
            <a:pPr marL="0" indent="0">
              <a:buNone/>
              <a:defRPr/>
            </a:pPr>
            <a:r>
              <a:rPr lang="en-US" dirty="0">
                <a:latin typeface="Consolas" panose="020B0609020204030204" pitchFamily="49" charset="0"/>
                <a:cs typeface="Consolas" panose="020B0609020204030204" pitchFamily="49" charset="0"/>
              </a:rPr>
              <a:t>Lookup(my-id, key-id) </a:t>
            </a:r>
          </a:p>
          <a:p>
            <a:pPr marL="0" indent="0">
              <a:buNone/>
              <a:defRPr/>
            </a:pPr>
            <a:r>
              <a:rPr lang="en-US" dirty="0">
                <a:latin typeface="Consolas" panose="020B0609020204030204" pitchFamily="49" charset="0"/>
                <a:cs typeface="Consolas" panose="020B0609020204030204" pitchFamily="49" charset="0"/>
              </a:rPr>
              <a:t>    n = my successor</a:t>
            </a:r>
          </a:p>
          <a:p>
            <a:pPr marL="0" indent="0">
              <a:buNone/>
              <a:defRPr/>
            </a:pPr>
            <a:r>
              <a:rPr lang="fi-FI" dirty="0">
                <a:latin typeface="Consolas" panose="020B0609020204030204" pitchFamily="49" charset="0"/>
                <a:cs typeface="Consolas" panose="020B0609020204030204" pitchFamily="49" charset="0"/>
              </a:rPr>
              <a:t>    </a:t>
            </a:r>
            <a:r>
              <a:rPr lang="fi-FI" dirty="0" err="1">
                <a:latin typeface="Consolas" panose="020B0609020204030204" pitchFamily="49" charset="0"/>
                <a:cs typeface="Consolas" panose="020B0609020204030204" pitchFamily="49" charset="0"/>
              </a:rPr>
              <a:t>if</a:t>
            </a:r>
            <a:r>
              <a:rPr lang="fi-FI" dirty="0">
                <a:latin typeface="Consolas" panose="020B0609020204030204" pitchFamily="49" charset="0"/>
                <a:cs typeface="Consolas" panose="020B0609020204030204" pitchFamily="49" charset="0"/>
              </a:rPr>
              <a:t> </a:t>
            </a:r>
            <a:r>
              <a:rPr lang="fi-FI" dirty="0" err="1">
                <a:latin typeface="Consolas" panose="020B0609020204030204" pitchFamily="49" charset="0"/>
                <a:cs typeface="Consolas" panose="020B0609020204030204" pitchFamily="49" charset="0"/>
              </a:rPr>
              <a:t>my-id</a:t>
            </a:r>
            <a:r>
              <a:rPr lang="fi-FI" dirty="0">
                <a:latin typeface="Consolas" panose="020B0609020204030204" pitchFamily="49" charset="0"/>
                <a:cs typeface="Consolas" panose="020B0609020204030204" pitchFamily="49" charset="0"/>
              </a:rPr>
              <a:t> &lt; n &lt; </a:t>
            </a:r>
            <a:r>
              <a:rPr lang="fi-FI" dirty="0" err="1">
                <a:latin typeface="Consolas" panose="020B0609020204030204" pitchFamily="49" charset="0"/>
                <a:cs typeface="Consolas" panose="020B0609020204030204" pitchFamily="49" charset="0"/>
              </a:rPr>
              <a:t>key-id</a:t>
            </a:r>
            <a:endParaRPr lang="fi-FI" dirty="0">
              <a:latin typeface="Consolas" panose="020B0609020204030204" pitchFamily="49" charset="0"/>
              <a:cs typeface="Consolas" panose="020B0609020204030204" pitchFamily="49" charset="0"/>
            </a:endParaRPr>
          </a:p>
          <a:p>
            <a:pPr marL="0" indent="0">
              <a:buNone/>
              <a:defRPr/>
            </a:pPr>
            <a:r>
              <a:rPr lang="en-US" dirty="0">
                <a:latin typeface="Consolas" panose="020B0609020204030204" pitchFamily="49" charset="0"/>
                <a:cs typeface="Consolas" panose="020B0609020204030204" pitchFamily="49" charset="0"/>
              </a:rPr>
              <a:t>        call Lookup(id) on node n    </a:t>
            </a:r>
            <a:r>
              <a:rPr lang="en-US" i="1" dirty="0">
                <a:latin typeface="Consolas" panose="020B0609020204030204" pitchFamily="49" charset="0"/>
                <a:cs typeface="Consolas" panose="020B0609020204030204" pitchFamily="49" charset="0"/>
              </a:rPr>
              <a:t>// next hop</a:t>
            </a:r>
          </a:p>
          <a:p>
            <a:pPr marL="0" indent="0">
              <a:buNone/>
              <a:defRPr/>
            </a:pPr>
            <a:r>
              <a:rPr lang="en-US" dirty="0">
                <a:latin typeface="Consolas" panose="020B0609020204030204" pitchFamily="49" charset="0"/>
                <a:cs typeface="Consolas" panose="020B0609020204030204" pitchFamily="49" charset="0"/>
              </a:rPr>
              <a:t>    else</a:t>
            </a:r>
          </a:p>
          <a:p>
            <a:pPr marL="0" indent="0">
              <a:buNone/>
              <a:defRPr/>
            </a:pPr>
            <a:r>
              <a:rPr lang="en-US" dirty="0">
                <a:latin typeface="Consolas" panose="020B0609020204030204" pitchFamily="49" charset="0"/>
                <a:cs typeface="Consolas" panose="020B0609020204030204" pitchFamily="49" charset="0"/>
              </a:rPr>
              <a:t>        return my successor             </a:t>
            </a:r>
            <a:r>
              <a:rPr lang="en-US" i="1" dirty="0">
                <a:latin typeface="Consolas" panose="020B0609020204030204" pitchFamily="49" charset="0"/>
                <a:cs typeface="Consolas" panose="020B0609020204030204" pitchFamily="49" charset="0"/>
              </a:rPr>
              <a:t>// done</a:t>
            </a:r>
          </a:p>
          <a:p>
            <a:pPr marL="0" indent="0">
              <a:buNone/>
              <a:defRPr/>
            </a:pPr>
            <a:endParaRPr lang="en-US" dirty="0"/>
          </a:p>
          <a:p>
            <a:pPr eaLnBrk="1" hangingPunct="1">
              <a:buFont typeface="Arial" charset="0"/>
              <a:buNone/>
              <a:defRPr/>
            </a:pPr>
            <a:r>
              <a:rPr lang="en-US" dirty="0"/>
              <a:t>Correctness depends only on successors</a:t>
            </a:r>
          </a:p>
        </p:txBody>
      </p:sp>
      <p:sp>
        <p:nvSpPr>
          <p:cNvPr id="77827" name="Slide Number Placeholder 3">
            <a:extLst>
              <a:ext uri="{FF2B5EF4-FFF2-40B4-BE49-F238E27FC236}">
                <a16:creationId xmlns:a16="http://schemas.microsoft.com/office/drawing/2014/main" id="{6292636E-AA24-CD4A-8390-29964CF0AC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BBD4408E-6BB2-E342-8303-066D52BC03F2}" type="slidenum">
              <a:rPr lang="zh-CN" altLang="en-US" sz="900">
                <a:solidFill>
                  <a:srgbClr val="898989"/>
                </a:solidFill>
              </a:rPr>
              <a:pPr/>
              <a:t>18</a:t>
            </a:fld>
            <a:endParaRPr lang="zh-CN" altLang="en-US" sz="900">
              <a:solidFill>
                <a:srgbClr val="898989"/>
              </a:solidFill>
            </a:endParaRPr>
          </a:p>
        </p:txBody>
      </p:sp>
    </p:spTree>
    <p:extLst>
      <p:ext uri="{BB962C8B-B14F-4D97-AF65-F5344CB8AC3E}">
        <p14:creationId xmlns:p14="http://schemas.microsoft.com/office/powerpoint/2010/main" val="3003311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748EFB7C-1D56-9B47-8286-1902ED06C1B7}"/>
              </a:ext>
            </a:extLst>
          </p:cNvPr>
          <p:cNvSpPr>
            <a:spLocks noGrp="1"/>
          </p:cNvSpPr>
          <p:nvPr>
            <p:ph type="title"/>
          </p:nvPr>
        </p:nvSpPr>
        <p:spPr/>
        <p:txBody>
          <a:bodyPr/>
          <a:lstStyle/>
          <a:p>
            <a:pPr eaLnBrk="1" hangingPunct="1"/>
            <a:r>
              <a:rPr lang="en-US" altLang="en-US" dirty="0">
                <a:ea typeface="宋体" panose="02010600030101010101" pitchFamily="2" charset="-122"/>
              </a:rPr>
              <a:t>"</a:t>
            </a:r>
            <a:r>
              <a:rPr lang="en-US" altLang="zh-CN" dirty="0"/>
              <a:t>Finger Table</a:t>
            </a:r>
            <a:r>
              <a:rPr lang="en-US" altLang="en-US" dirty="0">
                <a:ea typeface="宋体" panose="02010600030101010101" pitchFamily="2" charset="-122"/>
              </a:rPr>
              <a:t>"</a:t>
            </a:r>
            <a:r>
              <a:rPr lang="en-US" altLang="zh-CN" dirty="0"/>
              <a:t> allows log(N) lookups</a:t>
            </a:r>
          </a:p>
        </p:txBody>
      </p:sp>
      <p:sp>
        <p:nvSpPr>
          <p:cNvPr id="78850" name="Slide Number Placeholder 3">
            <a:extLst>
              <a:ext uri="{FF2B5EF4-FFF2-40B4-BE49-F238E27FC236}">
                <a16:creationId xmlns:a16="http://schemas.microsoft.com/office/drawing/2014/main" id="{B3CA3797-3B4E-294D-9F10-A783BD1A9EB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56C80560-FAE5-4C44-8F7C-C6FE31A84EE5}" type="slidenum">
              <a:rPr lang="zh-CN" altLang="en-US" sz="900">
                <a:solidFill>
                  <a:srgbClr val="898989"/>
                </a:solidFill>
              </a:rPr>
              <a:pPr/>
              <a:t>19</a:t>
            </a:fld>
            <a:endParaRPr lang="zh-CN" altLang="en-US" sz="900">
              <a:solidFill>
                <a:srgbClr val="898989"/>
              </a:solidFill>
            </a:endParaRPr>
          </a:p>
        </p:txBody>
      </p:sp>
      <p:pic>
        <p:nvPicPr>
          <p:cNvPr id="78851" name="Picture 4">
            <a:extLst>
              <a:ext uri="{FF2B5EF4-FFF2-40B4-BE49-F238E27FC236}">
                <a16:creationId xmlns:a16="http://schemas.microsoft.com/office/drawing/2014/main" id="{6589FA46-677E-D648-9A51-029878A9C4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944" y="1453754"/>
            <a:ext cx="5283994"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296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93CF97E7-0520-704E-B3A8-A50CEB1DFA46}"/>
              </a:ext>
            </a:extLst>
          </p:cNvPr>
          <p:cNvSpPr>
            <a:spLocks noGrp="1"/>
          </p:cNvSpPr>
          <p:nvPr>
            <p:ph type="title"/>
          </p:nvPr>
        </p:nvSpPr>
        <p:spPr>
          <a:xfrm>
            <a:off x="467544" y="193204"/>
            <a:ext cx="7886700" cy="994172"/>
          </a:xfrm>
        </p:spPr>
        <p:txBody>
          <a:bodyPr/>
          <a:lstStyle/>
          <a:p>
            <a:pPr eaLnBrk="1" hangingPunct="1"/>
            <a:r>
              <a:rPr lang="en-US" altLang="zh-CN" dirty="0"/>
              <a:t>Finger </a:t>
            </a:r>
            <a:r>
              <a:rPr lang="en-US" altLang="zh-CN" dirty="0" err="1"/>
              <a:t>i</a:t>
            </a:r>
            <a:r>
              <a:rPr lang="en-US" altLang="zh-CN" dirty="0"/>
              <a:t> points to successor of n+2</a:t>
            </a:r>
            <a:r>
              <a:rPr lang="en-US" altLang="zh-CN" baseline="30000" dirty="0"/>
              <a:t>i</a:t>
            </a:r>
          </a:p>
        </p:txBody>
      </p:sp>
      <p:sp>
        <p:nvSpPr>
          <p:cNvPr id="79874" name="Slide Number Placeholder 3">
            <a:extLst>
              <a:ext uri="{FF2B5EF4-FFF2-40B4-BE49-F238E27FC236}">
                <a16:creationId xmlns:a16="http://schemas.microsoft.com/office/drawing/2014/main" id="{D55C3A16-34CF-7E4E-B107-4581DB5D0F0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E2F1625-73D4-4149-BAC2-F504EF3E21E0}" type="slidenum">
              <a:rPr lang="zh-CN" altLang="en-US" sz="900">
                <a:solidFill>
                  <a:srgbClr val="898989"/>
                </a:solidFill>
              </a:rPr>
              <a:pPr/>
              <a:t>20</a:t>
            </a:fld>
            <a:endParaRPr lang="zh-CN" altLang="en-US" sz="900">
              <a:solidFill>
                <a:srgbClr val="898989"/>
              </a:solidFill>
            </a:endParaRPr>
          </a:p>
        </p:txBody>
      </p:sp>
      <p:pic>
        <p:nvPicPr>
          <p:cNvPr id="79875" name="Picture 4">
            <a:extLst>
              <a:ext uri="{FF2B5EF4-FFF2-40B4-BE49-F238E27FC236}">
                <a16:creationId xmlns:a16="http://schemas.microsoft.com/office/drawing/2014/main" id="{D0421D1A-8C89-7F46-A831-6CB2EEC085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075135"/>
            <a:ext cx="6317456" cy="398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275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E54C6326-0E78-C94E-8ED3-432C9CF0174D}"/>
              </a:ext>
            </a:extLst>
          </p:cNvPr>
          <p:cNvSpPr>
            <a:spLocks noGrp="1"/>
          </p:cNvSpPr>
          <p:nvPr>
            <p:ph type="title"/>
          </p:nvPr>
        </p:nvSpPr>
        <p:spPr/>
        <p:txBody>
          <a:bodyPr/>
          <a:lstStyle/>
          <a:p>
            <a:pPr eaLnBrk="1" hangingPunct="1"/>
            <a:r>
              <a:rPr lang="en-US" altLang="zh-CN"/>
              <a:t>Lookup with fingers</a:t>
            </a:r>
          </a:p>
        </p:txBody>
      </p:sp>
      <p:sp>
        <p:nvSpPr>
          <p:cNvPr id="80898" name="Content Placeholder 2">
            <a:extLst>
              <a:ext uri="{FF2B5EF4-FFF2-40B4-BE49-F238E27FC236}">
                <a16:creationId xmlns:a16="http://schemas.microsoft.com/office/drawing/2014/main" id="{B99A02AE-2F20-FE40-A66D-35078C89DAD7}"/>
              </a:ext>
            </a:extLst>
          </p:cNvPr>
          <p:cNvSpPr>
            <a:spLocks noGrp="1"/>
          </p:cNvSpPr>
          <p:nvPr>
            <p:ph idx="1"/>
          </p:nvPr>
        </p:nvSpPr>
        <p:spPr/>
        <p:txBody>
          <a:bodyPr>
            <a:normAutofit fontScale="85000" lnSpcReduction="10000"/>
          </a:bodyPr>
          <a:lstStyle/>
          <a:p>
            <a:pPr marL="0" indent="0">
              <a:buNone/>
            </a:pPr>
            <a:r>
              <a:rPr lang="en-US" altLang="zh-CN" dirty="0">
                <a:latin typeface="Consolas" panose="020B0609020204030204" pitchFamily="49" charset="0"/>
                <a:cs typeface="Consolas" panose="020B0609020204030204" pitchFamily="49" charset="0"/>
              </a:rPr>
              <a:t>Lookup(my-id, key-id) </a:t>
            </a:r>
          </a:p>
          <a:p>
            <a:pPr marL="0" indent="0">
              <a:buNone/>
            </a:pPr>
            <a:r>
              <a:rPr lang="en-US" altLang="zh-CN" dirty="0">
                <a:latin typeface="Consolas" panose="020B0609020204030204" pitchFamily="49" charset="0"/>
                <a:cs typeface="Consolas" panose="020B0609020204030204" pitchFamily="49" charset="0"/>
              </a:rPr>
              <a:t>    look in local finger table for</a:t>
            </a:r>
          </a:p>
          <a:p>
            <a:pPr marL="0" indent="0">
              <a:buNone/>
            </a:pPr>
            <a:r>
              <a:rPr lang="en-US" altLang="zh-CN" dirty="0">
                <a:latin typeface="Consolas" panose="020B0609020204030204" pitchFamily="49" charset="0"/>
                <a:cs typeface="Consolas" panose="020B0609020204030204" pitchFamily="49" charset="0"/>
              </a:rPr>
              <a:t>        highest node n </a:t>
            </a:r>
            <a:r>
              <a:rPr lang="en-US" altLang="zh-CN" dirty="0" err="1">
                <a:latin typeface="Consolas" panose="020B0609020204030204" pitchFamily="49" charset="0"/>
                <a:cs typeface="Consolas" panose="020B0609020204030204" pitchFamily="49" charset="0"/>
              </a:rPr>
              <a:t>s.t.</a:t>
            </a:r>
            <a:r>
              <a:rPr lang="en-US" altLang="zh-CN" dirty="0">
                <a:latin typeface="Consolas" panose="020B0609020204030204" pitchFamily="49" charset="0"/>
                <a:cs typeface="Consolas" panose="020B0609020204030204" pitchFamily="49" charset="0"/>
              </a:rPr>
              <a:t> my-id &lt; n &lt; key-id</a:t>
            </a:r>
          </a:p>
          <a:p>
            <a:pPr marL="0" indent="0">
              <a:buNone/>
            </a:pPr>
            <a:r>
              <a:rPr lang="fi-FI" altLang="zh-CN" dirty="0">
                <a:latin typeface="Consolas" panose="020B0609020204030204" pitchFamily="49" charset="0"/>
                <a:cs typeface="Consolas" panose="020B0609020204030204" pitchFamily="49" charset="0"/>
              </a:rPr>
              <a:t>    </a:t>
            </a:r>
            <a:r>
              <a:rPr lang="fi-FI" altLang="zh-CN" dirty="0" err="1">
                <a:latin typeface="Consolas" panose="020B0609020204030204" pitchFamily="49" charset="0"/>
                <a:cs typeface="Consolas" panose="020B0609020204030204" pitchFamily="49" charset="0"/>
              </a:rPr>
              <a:t>if</a:t>
            </a:r>
            <a:r>
              <a:rPr lang="fi-FI" altLang="zh-CN" dirty="0">
                <a:latin typeface="Consolas" panose="020B0609020204030204" pitchFamily="49" charset="0"/>
                <a:cs typeface="Consolas" panose="020B0609020204030204" pitchFamily="49" charset="0"/>
              </a:rPr>
              <a:t> n </a:t>
            </a:r>
            <a:r>
              <a:rPr lang="fi-FI" altLang="zh-CN" dirty="0" err="1">
                <a:latin typeface="Consolas" panose="020B0609020204030204" pitchFamily="49" charset="0"/>
                <a:cs typeface="Consolas" panose="020B0609020204030204" pitchFamily="49" charset="0"/>
              </a:rPr>
              <a:t>exists</a:t>
            </a:r>
            <a:endParaRPr lang="fi-FI" altLang="zh-CN" dirty="0">
              <a:latin typeface="Consolas" panose="020B0609020204030204" pitchFamily="49" charset="0"/>
              <a:cs typeface="Consolas" panose="020B0609020204030204" pitchFamily="49" charset="0"/>
            </a:endParaRPr>
          </a:p>
          <a:p>
            <a:pPr marL="0" indent="0">
              <a:buNone/>
            </a:pPr>
            <a:r>
              <a:rPr lang="en-US" altLang="zh-CN" dirty="0">
                <a:latin typeface="Consolas" panose="020B0609020204030204" pitchFamily="49" charset="0"/>
                <a:cs typeface="Consolas" panose="020B0609020204030204" pitchFamily="49" charset="0"/>
              </a:rPr>
              <a:t>        call Lookup(id) on node n    </a:t>
            </a:r>
            <a:r>
              <a:rPr lang="en-US" altLang="zh-CN" i="1" dirty="0">
                <a:latin typeface="Consolas" panose="020B0609020204030204" pitchFamily="49" charset="0"/>
                <a:cs typeface="Consolas" panose="020B0609020204030204" pitchFamily="49" charset="0"/>
              </a:rPr>
              <a:t>// next hop</a:t>
            </a:r>
          </a:p>
          <a:p>
            <a:pPr marL="0" indent="0">
              <a:buNone/>
            </a:pPr>
            <a:r>
              <a:rPr lang="en-US" altLang="zh-CN" dirty="0">
                <a:latin typeface="Consolas" panose="020B0609020204030204" pitchFamily="49" charset="0"/>
                <a:cs typeface="Consolas" panose="020B0609020204030204" pitchFamily="49" charset="0"/>
              </a:rPr>
              <a:t>    else</a:t>
            </a:r>
          </a:p>
          <a:p>
            <a:pPr marL="0" indent="0">
              <a:buNone/>
            </a:pPr>
            <a:r>
              <a:rPr lang="en-US" altLang="zh-CN" dirty="0">
                <a:latin typeface="Consolas" panose="020B0609020204030204" pitchFamily="49" charset="0"/>
                <a:cs typeface="Consolas" panose="020B0609020204030204" pitchFamily="49" charset="0"/>
              </a:rPr>
              <a:t>        return my successor             </a:t>
            </a:r>
            <a:r>
              <a:rPr lang="en-US" altLang="zh-CN" i="1" dirty="0">
                <a:latin typeface="Consolas" panose="020B0609020204030204" pitchFamily="49" charset="0"/>
                <a:cs typeface="Consolas" panose="020B0609020204030204" pitchFamily="49" charset="0"/>
              </a:rPr>
              <a:t>// done</a:t>
            </a:r>
          </a:p>
        </p:txBody>
      </p:sp>
      <p:sp>
        <p:nvSpPr>
          <p:cNvPr id="80899" name="Slide Number Placeholder 3">
            <a:extLst>
              <a:ext uri="{FF2B5EF4-FFF2-40B4-BE49-F238E27FC236}">
                <a16:creationId xmlns:a16="http://schemas.microsoft.com/office/drawing/2014/main" id="{78A95999-5915-1349-AECD-5FAA9E366B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08318E6A-72F7-0B42-82ED-8EC6EA0B8A81}" type="slidenum">
              <a:rPr lang="zh-CN" altLang="en-US" sz="900">
                <a:solidFill>
                  <a:srgbClr val="898989"/>
                </a:solidFill>
              </a:rPr>
              <a:pPr/>
              <a:t>21</a:t>
            </a:fld>
            <a:endParaRPr lang="zh-CN" altLang="en-US" sz="900">
              <a:solidFill>
                <a:srgbClr val="898989"/>
              </a:solidFill>
            </a:endParaRPr>
          </a:p>
        </p:txBody>
      </p:sp>
    </p:spTree>
    <p:extLst>
      <p:ext uri="{BB962C8B-B14F-4D97-AF65-F5344CB8AC3E}">
        <p14:creationId xmlns:p14="http://schemas.microsoft.com/office/powerpoint/2010/main" val="537037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96B10638-877C-E841-B531-2609D3D38D55}"/>
              </a:ext>
            </a:extLst>
          </p:cNvPr>
          <p:cNvSpPr>
            <a:spLocks noGrp="1"/>
          </p:cNvSpPr>
          <p:nvPr>
            <p:ph type="title"/>
          </p:nvPr>
        </p:nvSpPr>
        <p:spPr>
          <a:xfrm>
            <a:off x="628650" y="334566"/>
            <a:ext cx="7886700" cy="994172"/>
          </a:xfrm>
        </p:spPr>
        <p:txBody>
          <a:bodyPr/>
          <a:lstStyle/>
          <a:p>
            <a:pPr eaLnBrk="1" hangingPunct="1"/>
            <a:r>
              <a:rPr lang="en-US" altLang="zh-CN"/>
              <a:t>Lookups take O(</a:t>
            </a:r>
            <a:r>
              <a:rPr lang="en-US" altLang="zh-CN" i="1">
                <a:latin typeface="Times New Roman" panose="02020603050405020304" pitchFamily="18" charset="0"/>
              </a:rPr>
              <a:t>log(N)</a:t>
            </a:r>
            <a:r>
              <a:rPr lang="en-US" altLang="zh-CN"/>
              <a:t>) hops</a:t>
            </a:r>
          </a:p>
        </p:txBody>
      </p:sp>
      <p:sp>
        <p:nvSpPr>
          <p:cNvPr id="81922" name="Slide Number Placeholder 3">
            <a:extLst>
              <a:ext uri="{FF2B5EF4-FFF2-40B4-BE49-F238E27FC236}">
                <a16:creationId xmlns:a16="http://schemas.microsoft.com/office/drawing/2014/main" id="{E4FA1EE7-AF76-BA40-A7A5-A53CDFCB65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4D64B4FE-E6BF-BD48-9890-31A5D3A15FD5}" type="slidenum">
              <a:rPr lang="zh-CN" altLang="en-US" sz="900">
                <a:solidFill>
                  <a:srgbClr val="898989"/>
                </a:solidFill>
              </a:rPr>
              <a:pPr/>
              <a:t>22</a:t>
            </a:fld>
            <a:endParaRPr lang="zh-CN" altLang="en-US" sz="900">
              <a:solidFill>
                <a:srgbClr val="898989"/>
              </a:solidFill>
            </a:endParaRPr>
          </a:p>
        </p:txBody>
      </p:sp>
      <p:pic>
        <p:nvPicPr>
          <p:cNvPr id="81923" name="Picture 4">
            <a:extLst>
              <a:ext uri="{FF2B5EF4-FFF2-40B4-BE49-F238E27FC236}">
                <a16:creationId xmlns:a16="http://schemas.microsoft.com/office/drawing/2014/main" id="{42CBF9C7-DC48-9249-A893-E7ECD0256E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1183482"/>
            <a:ext cx="7668815" cy="412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221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99C29172-ED18-8B44-AFF9-47F88CD7BF91}"/>
              </a:ext>
            </a:extLst>
          </p:cNvPr>
          <p:cNvSpPr>
            <a:spLocks noGrp="1"/>
          </p:cNvSpPr>
          <p:nvPr>
            <p:ph type="title"/>
          </p:nvPr>
        </p:nvSpPr>
        <p:spPr/>
        <p:txBody>
          <a:bodyPr/>
          <a:lstStyle/>
          <a:p>
            <a:pPr eaLnBrk="1" hangingPunct="1"/>
            <a:r>
              <a:rPr lang="en-US" altLang="zh-CN"/>
              <a:t>Join (1)</a:t>
            </a:r>
          </a:p>
        </p:txBody>
      </p:sp>
      <p:sp>
        <p:nvSpPr>
          <p:cNvPr id="82946" name="Slide Number Placeholder 3">
            <a:extLst>
              <a:ext uri="{FF2B5EF4-FFF2-40B4-BE49-F238E27FC236}">
                <a16:creationId xmlns:a16="http://schemas.microsoft.com/office/drawing/2014/main" id="{03D5BA4F-3E2C-A54F-9069-6F5BA4B1FE1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C310C215-143C-8949-8142-D6908A37A568}" type="slidenum">
              <a:rPr lang="zh-CN" altLang="en-US" sz="900">
                <a:solidFill>
                  <a:srgbClr val="898989"/>
                </a:solidFill>
              </a:rPr>
              <a:pPr/>
              <a:t>23</a:t>
            </a:fld>
            <a:endParaRPr lang="zh-CN" altLang="en-US" sz="900">
              <a:solidFill>
                <a:srgbClr val="898989"/>
              </a:solidFill>
            </a:endParaRPr>
          </a:p>
        </p:txBody>
      </p:sp>
      <p:sp>
        <p:nvSpPr>
          <p:cNvPr id="5" name="Oval 4">
            <a:extLst>
              <a:ext uri="{FF2B5EF4-FFF2-40B4-BE49-F238E27FC236}">
                <a16:creationId xmlns:a16="http://schemas.microsoft.com/office/drawing/2014/main" id="{52A66963-1255-434F-98DC-47D0A469A74D}"/>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1F62A73E-5742-E04B-98EA-1278D919DC1E}"/>
              </a:ext>
            </a:extLst>
          </p:cNvPr>
          <p:cNvSpPr/>
          <p:nvPr/>
        </p:nvSpPr>
        <p:spPr>
          <a:xfrm>
            <a:off x="2987278" y="2425304"/>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2949" name="TextBox 6">
            <a:extLst>
              <a:ext uri="{FF2B5EF4-FFF2-40B4-BE49-F238E27FC236}">
                <a16:creationId xmlns:a16="http://schemas.microsoft.com/office/drawing/2014/main" id="{95539879-5B7F-0346-98BF-0D93BC3E8324}"/>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F8077B26-E0FF-8847-AE87-C20B9FBEF70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BA54E47F-B340-8A40-B527-817D95D12CFC}"/>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77DC59CC-7CDB-884F-AB00-FDFE68D98F97}"/>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8F56002-A71B-9643-8FC0-1C6FB016017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909B5A4-851E-9F4A-AA3A-E7DCA10307BF}"/>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spTree>
    <p:extLst>
      <p:ext uri="{BB962C8B-B14F-4D97-AF65-F5344CB8AC3E}">
        <p14:creationId xmlns:p14="http://schemas.microsoft.com/office/powerpoint/2010/main" val="3127476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7C199E1D-D8FD-7042-A2E9-495005AC3EB7}"/>
              </a:ext>
            </a:extLst>
          </p:cNvPr>
          <p:cNvSpPr>
            <a:spLocks noGrp="1"/>
          </p:cNvSpPr>
          <p:nvPr>
            <p:ph type="title"/>
          </p:nvPr>
        </p:nvSpPr>
        <p:spPr/>
        <p:txBody>
          <a:bodyPr/>
          <a:lstStyle/>
          <a:p>
            <a:pPr eaLnBrk="1" hangingPunct="1"/>
            <a:r>
              <a:rPr lang="en-US" altLang="zh-CN"/>
              <a:t>Join (2)</a:t>
            </a:r>
          </a:p>
        </p:txBody>
      </p:sp>
      <p:sp>
        <p:nvSpPr>
          <p:cNvPr id="83970" name="Slide Number Placeholder 3">
            <a:extLst>
              <a:ext uri="{FF2B5EF4-FFF2-40B4-BE49-F238E27FC236}">
                <a16:creationId xmlns:a16="http://schemas.microsoft.com/office/drawing/2014/main" id="{5D1DD33E-90F7-3A43-A5B8-8854939A490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85AFC8BA-33F3-EC42-A110-8961FB6AEDD1}" type="slidenum">
              <a:rPr lang="zh-CN" altLang="en-US" sz="900">
                <a:solidFill>
                  <a:srgbClr val="898989"/>
                </a:solidFill>
              </a:rPr>
              <a:pPr/>
              <a:t>24</a:t>
            </a:fld>
            <a:endParaRPr lang="zh-CN" altLang="en-US" sz="900">
              <a:solidFill>
                <a:srgbClr val="898989"/>
              </a:solidFill>
            </a:endParaRPr>
          </a:p>
        </p:txBody>
      </p:sp>
      <p:sp>
        <p:nvSpPr>
          <p:cNvPr id="5" name="Oval 4">
            <a:extLst>
              <a:ext uri="{FF2B5EF4-FFF2-40B4-BE49-F238E27FC236}">
                <a16:creationId xmlns:a16="http://schemas.microsoft.com/office/drawing/2014/main" id="{82D862EE-5807-6046-BE53-ACB473BF2D47}"/>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92F55739-3844-E841-B017-BEE9712BE0AF}"/>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3973" name="TextBox 6">
            <a:extLst>
              <a:ext uri="{FF2B5EF4-FFF2-40B4-BE49-F238E27FC236}">
                <a16:creationId xmlns:a16="http://schemas.microsoft.com/office/drawing/2014/main" id="{3EAE3696-530F-0442-BB17-FF5A2DC695E1}"/>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71B47C1A-F5B3-3F45-8F72-BC3897CA4EFB}"/>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2F8A3509-E931-EA49-9DB4-5E49E88550A5}"/>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DB0BEFB7-324B-784B-A1A1-FFF65F19E702}"/>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BA465E0-2E22-A043-88E9-264CE9B2C16D}"/>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E8A443D2-177F-FF4F-945F-14635506EE3B}"/>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19227CDF-C16E-3045-9577-41314A5DEF2E}"/>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3248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C5056912-614C-F34F-86AE-552E2F39DD6D}"/>
              </a:ext>
            </a:extLst>
          </p:cNvPr>
          <p:cNvSpPr>
            <a:spLocks noGrp="1"/>
          </p:cNvSpPr>
          <p:nvPr>
            <p:ph type="title"/>
          </p:nvPr>
        </p:nvSpPr>
        <p:spPr/>
        <p:txBody>
          <a:bodyPr/>
          <a:lstStyle/>
          <a:p>
            <a:pPr eaLnBrk="1" hangingPunct="1"/>
            <a:r>
              <a:rPr lang="en-US" altLang="zh-CN"/>
              <a:t>Join (3)</a:t>
            </a:r>
          </a:p>
        </p:txBody>
      </p:sp>
      <p:sp>
        <p:nvSpPr>
          <p:cNvPr id="84994" name="Slide Number Placeholder 3">
            <a:extLst>
              <a:ext uri="{FF2B5EF4-FFF2-40B4-BE49-F238E27FC236}">
                <a16:creationId xmlns:a16="http://schemas.microsoft.com/office/drawing/2014/main" id="{9EFE5400-17B4-1945-B529-D039BE1EF6D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3297399-4B83-2941-8027-B82E90351709}" type="slidenum">
              <a:rPr lang="zh-CN" altLang="en-US" sz="900">
                <a:solidFill>
                  <a:srgbClr val="898989"/>
                </a:solidFill>
              </a:rPr>
              <a:pPr/>
              <a:t>25</a:t>
            </a:fld>
            <a:endParaRPr lang="zh-CN" altLang="en-US" sz="900">
              <a:solidFill>
                <a:srgbClr val="898989"/>
              </a:solidFill>
            </a:endParaRPr>
          </a:p>
        </p:txBody>
      </p:sp>
      <p:sp>
        <p:nvSpPr>
          <p:cNvPr id="5" name="Oval 4">
            <a:extLst>
              <a:ext uri="{FF2B5EF4-FFF2-40B4-BE49-F238E27FC236}">
                <a16:creationId xmlns:a16="http://schemas.microsoft.com/office/drawing/2014/main" id="{376C2C88-04BF-8947-A820-1EA5D78D9D8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A73B58-D5D0-8D4A-8E91-49C9BC9EBB77}"/>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4997" name="TextBox 6">
            <a:extLst>
              <a:ext uri="{FF2B5EF4-FFF2-40B4-BE49-F238E27FC236}">
                <a16:creationId xmlns:a16="http://schemas.microsoft.com/office/drawing/2014/main" id="{E7B7E4B1-1EB1-5A4A-B0C4-A42191D1826A}"/>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62654574-D0BB-8549-9E47-ABDC5DD1DE93}"/>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E432FD0C-B2AF-2849-8EFA-BE955DA1CFEF}"/>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30385822-8527-AE45-B221-87052636C31A}"/>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ED337D0-7BA2-E84E-A7DC-3452B6143E5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25DF2183-0E38-4642-AB63-3B12D07226F5}"/>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B0DC4434-855F-6B4E-9E4E-F6B80784D3A5}"/>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A711FDB-6F95-3549-80AA-4637EB23FD6B}"/>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Tree>
    <p:extLst>
      <p:ext uri="{BB962C8B-B14F-4D97-AF65-F5344CB8AC3E}">
        <p14:creationId xmlns:p14="http://schemas.microsoft.com/office/powerpoint/2010/main" val="31398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5BABCBF7-5569-D048-9C91-62263D562FE0}"/>
              </a:ext>
            </a:extLst>
          </p:cNvPr>
          <p:cNvSpPr>
            <a:spLocks noGrp="1"/>
          </p:cNvSpPr>
          <p:nvPr>
            <p:ph type="title"/>
          </p:nvPr>
        </p:nvSpPr>
        <p:spPr/>
        <p:txBody>
          <a:bodyPr/>
          <a:lstStyle/>
          <a:p>
            <a:pPr eaLnBrk="1" hangingPunct="1"/>
            <a:r>
              <a:rPr lang="en-US" altLang="zh-CN"/>
              <a:t>Join (4)</a:t>
            </a:r>
          </a:p>
        </p:txBody>
      </p:sp>
      <p:sp>
        <p:nvSpPr>
          <p:cNvPr id="86018" name="Slide Number Placeholder 3">
            <a:extLst>
              <a:ext uri="{FF2B5EF4-FFF2-40B4-BE49-F238E27FC236}">
                <a16:creationId xmlns:a16="http://schemas.microsoft.com/office/drawing/2014/main" id="{16EAECB3-6B91-454B-81B4-3FB3D8FDE1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93308D6C-D3ED-9845-A83C-7B3DE4769098}" type="slidenum">
              <a:rPr lang="zh-CN" altLang="en-US" sz="900">
                <a:solidFill>
                  <a:srgbClr val="898989"/>
                </a:solidFill>
              </a:rPr>
              <a:pPr/>
              <a:t>26</a:t>
            </a:fld>
            <a:endParaRPr lang="zh-CN" altLang="en-US" sz="900">
              <a:solidFill>
                <a:srgbClr val="898989"/>
              </a:solidFill>
            </a:endParaRPr>
          </a:p>
        </p:txBody>
      </p:sp>
      <p:sp>
        <p:nvSpPr>
          <p:cNvPr id="5" name="Oval 4">
            <a:extLst>
              <a:ext uri="{FF2B5EF4-FFF2-40B4-BE49-F238E27FC236}">
                <a16:creationId xmlns:a16="http://schemas.microsoft.com/office/drawing/2014/main" id="{C982494A-CAC2-D848-905E-1091116FE45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7A7D059F-B0E0-F647-B388-F0133A241AE0}"/>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6021" name="TextBox 6">
            <a:extLst>
              <a:ext uri="{FF2B5EF4-FFF2-40B4-BE49-F238E27FC236}">
                <a16:creationId xmlns:a16="http://schemas.microsoft.com/office/drawing/2014/main" id="{F243BAD2-82E2-2547-A676-0171180DF5FF}"/>
              </a:ext>
            </a:extLst>
          </p:cNvPr>
          <p:cNvSpPr txBox="1">
            <a:spLocks noChangeArrowheads="1"/>
          </p:cNvSpPr>
          <p:nvPr/>
        </p:nvSpPr>
        <p:spPr bwMode="auto">
          <a:xfrm>
            <a:off x="2268141" y="2695575"/>
            <a:ext cx="23752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dirty="0"/>
              <a:t>4. Set N25</a:t>
            </a:r>
            <a:r>
              <a:rPr lang="en-US" altLang="en-US" sz="1800" dirty="0"/>
              <a:t>'</a:t>
            </a:r>
            <a:r>
              <a:rPr lang="en-US" altLang="zh-CN" sz="1800" dirty="0"/>
              <a:t>s successor pointer</a:t>
            </a:r>
          </a:p>
        </p:txBody>
      </p:sp>
      <p:sp>
        <p:nvSpPr>
          <p:cNvPr id="8" name="Rectangle 7">
            <a:extLst>
              <a:ext uri="{FF2B5EF4-FFF2-40B4-BE49-F238E27FC236}">
                <a16:creationId xmlns:a16="http://schemas.microsoft.com/office/drawing/2014/main" id="{84BAEAD0-E087-E74F-9A04-64B4C68736A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1CBC2381-A80B-4C47-A47B-32CACA5046C1}"/>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6F042465-D8E7-8C48-9830-BA4017DFCF66}"/>
              </a:ext>
            </a:extLst>
          </p:cNvPr>
          <p:cNvCxnSpPr>
            <a:stCxn id="8" idx="2"/>
          </p:cNvCxnSpPr>
          <p:nvPr/>
        </p:nvCxnSpPr>
        <p:spPr>
          <a:xfrm>
            <a:off x="5687616" y="2316957"/>
            <a:ext cx="1188244" cy="5405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0EE6764-7973-244A-992A-7313BB0DC52A}"/>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8A64E64-BB83-7A4F-997C-78FF6FB1C046}"/>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EF60C0E4-969A-234C-B615-B712F3200462}"/>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0354D7F-7525-3F40-8EA0-0DC99943B500}"/>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86029" name="Rectangle 9">
            <a:extLst>
              <a:ext uri="{FF2B5EF4-FFF2-40B4-BE49-F238E27FC236}">
                <a16:creationId xmlns:a16="http://schemas.microsoft.com/office/drawing/2014/main" id="{EEC20871-E173-4740-B394-AA7C2B4023C6}"/>
              </a:ext>
            </a:extLst>
          </p:cNvPr>
          <p:cNvSpPr>
            <a:spLocks noChangeArrowheads="1"/>
          </p:cNvSpPr>
          <p:nvPr/>
        </p:nvSpPr>
        <p:spPr bwMode="auto">
          <a:xfrm>
            <a:off x="683419" y="4585097"/>
            <a:ext cx="7489031"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3300" baseline="30000"/>
              <a:t>Update finger pointers in the background Correct successors produce correct lookups</a:t>
            </a:r>
            <a:endParaRPr lang="en-US" altLang="zh-CN" sz="3300"/>
          </a:p>
        </p:txBody>
      </p:sp>
    </p:spTree>
    <p:extLst>
      <p:ext uri="{BB962C8B-B14F-4D97-AF65-F5344CB8AC3E}">
        <p14:creationId xmlns:p14="http://schemas.microsoft.com/office/powerpoint/2010/main" val="1147731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A055A4C9-C53D-6949-B2B9-75AE7A0B30B4}"/>
              </a:ext>
            </a:extLst>
          </p:cNvPr>
          <p:cNvSpPr>
            <a:spLocks noGrp="1"/>
          </p:cNvSpPr>
          <p:nvPr>
            <p:ph type="title"/>
          </p:nvPr>
        </p:nvSpPr>
        <p:spPr/>
        <p:txBody>
          <a:bodyPr/>
          <a:lstStyle/>
          <a:p>
            <a:pPr eaLnBrk="1" hangingPunct="1"/>
            <a:r>
              <a:rPr lang="en-US" altLang="zh-CN"/>
              <a:t>Failures might cause incorrect lookup </a:t>
            </a:r>
          </a:p>
        </p:txBody>
      </p:sp>
      <p:sp>
        <p:nvSpPr>
          <p:cNvPr id="87042" name="Slide Number Placeholder 3">
            <a:extLst>
              <a:ext uri="{FF2B5EF4-FFF2-40B4-BE49-F238E27FC236}">
                <a16:creationId xmlns:a16="http://schemas.microsoft.com/office/drawing/2014/main" id="{7E35C154-36BC-A440-959B-9832981826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5E1B4DE2-9299-D449-B71B-8DDB11B4116A}" type="slidenum">
              <a:rPr lang="zh-CN" altLang="en-US" sz="900">
                <a:solidFill>
                  <a:srgbClr val="898989"/>
                </a:solidFill>
              </a:rPr>
              <a:pPr/>
              <a:t>27</a:t>
            </a:fld>
            <a:endParaRPr lang="zh-CN" altLang="en-US" sz="900">
              <a:solidFill>
                <a:srgbClr val="898989"/>
              </a:solidFill>
            </a:endParaRPr>
          </a:p>
        </p:txBody>
      </p:sp>
      <p:sp>
        <p:nvSpPr>
          <p:cNvPr id="5" name="Oval 4">
            <a:extLst>
              <a:ext uri="{FF2B5EF4-FFF2-40B4-BE49-F238E27FC236}">
                <a16:creationId xmlns:a16="http://schemas.microsoft.com/office/drawing/2014/main" id="{F80D0180-9681-A148-8CE2-A3C90372B2EE}"/>
              </a:ext>
            </a:extLst>
          </p:cNvPr>
          <p:cNvSpPr/>
          <p:nvPr/>
        </p:nvSpPr>
        <p:spPr>
          <a:xfrm>
            <a:off x="2700337" y="1777604"/>
            <a:ext cx="3671888" cy="2753915"/>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BA29E5-131D-D047-BF58-336F46A7CED3}"/>
              </a:ext>
            </a:extLst>
          </p:cNvPr>
          <p:cNvSpPr/>
          <p:nvPr/>
        </p:nvSpPr>
        <p:spPr>
          <a:xfrm>
            <a:off x="2051448" y="4045744"/>
            <a:ext cx="935831"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N80</a:t>
            </a:r>
          </a:p>
        </p:txBody>
      </p:sp>
      <p:sp>
        <p:nvSpPr>
          <p:cNvPr id="7" name="Rectangle 6">
            <a:extLst>
              <a:ext uri="{FF2B5EF4-FFF2-40B4-BE49-F238E27FC236}">
                <a16:creationId xmlns:a16="http://schemas.microsoft.com/office/drawing/2014/main" id="{1F8A9BB5-F9A7-9D4D-82CB-834C8AD3877E}"/>
              </a:ext>
            </a:extLst>
          </p:cNvPr>
          <p:cNvSpPr/>
          <p:nvPr/>
        </p:nvSpPr>
        <p:spPr>
          <a:xfrm>
            <a:off x="1691879" y="3451623"/>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N85</a:t>
            </a:r>
          </a:p>
        </p:txBody>
      </p:sp>
      <p:sp>
        <p:nvSpPr>
          <p:cNvPr id="8" name="Rectangle 7">
            <a:extLst>
              <a:ext uri="{FF2B5EF4-FFF2-40B4-BE49-F238E27FC236}">
                <a16:creationId xmlns:a16="http://schemas.microsoft.com/office/drawing/2014/main" id="{9639FA25-7CBC-9142-8E56-37CF7A1EC68F}"/>
              </a:ext>
            </a:extLst>
          </p:cNvPr>
          <p:cNvSpPr/>
          <p:nvPr/>
        </p:nvSpPr>
        <p:spPr>
          <a:xfrm>
            <a:off x="1619251" y="2533650"/>
            <a:ext cx="937022"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N102</a:t>
            </a:r>
          </a:p>
        </p:txBody>
      </p:sp>
      <p:sp>
        <p:nvSpPr>
          <p:cNvPr id="9" name="Rectangle 8">
            <a:extLst>
              <a:ext uri="{FF2B5EF4-FFF2-40B4-BE49-F238E27FC236}">
                <a16:creationId xmlns:a16="http://schemas.microsoft.com/office/drawing/2014/main" id="{FA436026-331D-0943-A5A3-B435D084B778}"/>
              </a:ext>
            </a:extLst>
          </p:cNvPr>
          <p:cNvSpPr/>
          <p:nvPr/>
        </p:nvSpPr>
        <p:spPr>
          <a:xfrm>
            <a:off x="1907382"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N113</a:t>
            </a:r>
          </a:p>
        </p:txBody>
      </p:sp>
      <p:sp>
        <p:nvSpPr>
          <p:cNvPr id="10" name="Rectangle 9">
            <a:extLst>
              <a:ext uri="{FF2B5EF4-FFF2-40B4-BE49-F238E27FC236}">
                <a16:creationId xmlns:a16="http://schemas.microsoft.com/office/drawing/2014/main" id="{A86FF7A2-1A82-7F45-8C3B-8F92CDD8D9EA}"/>
              </a:ext>
            </a:extLst>
          </p:cNvPr>
          <p:cNvSpPr/>
          <p:nvPr/>
        </p:nvSpPr>
        <p:spPr>
          <a:xfrm>
            <a:off x="2844404" y="1398985"/>
            <a:ext cx="935831"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N120</a:t>
            </a:r>
          </a:p>
        </p:txBody>
      </p:sp>
      <p:sp>
        <p:nvSpPr>
          <p:cNvPr id="11" name="Rectangle 10">
            <a:extLst>
              <a:ext uri="{FF2B5EF4-FFF2-40B4-BE49-F238E27FC236}">
                <a16:creationId xmlns:a16="http://schemas.microsoft.com/office/drawing/2014/main" id="{BD322420-C8E2-5A47-BB7E-A90E3CCDA62A}"/>
              </a:ext>
            </a:extLst>
          </p:cNvPr>
          <p:cNvSpPr/>
          <p:nvPr/>
        </p:nvSpPr>
        <p:spPr>
          <a:xfrm>
            <a:off x="5507832" y="1453754"/>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a:t>
            </a:r>
          </a:p>
        </p:txBody>
      </p:sp>
      <p:sp>
        <p:nvSpPr>
          <p:cNvPr id="30" name="Freeform 29">
            <a:extLst>
              <a:ext uri="{FF2B5EF4-FFF2-40B4-BE49-F238E27FC236}">
                <a16:creationId xmlns:a16="http://schemas.microsoft.com/office/drawing/2014/main" id="{F50089F0-E76C-FF4E-813B-25030B9FFB33}"/>
              </a:ext>
            </a:extLst>
          </p:cNvPr>
          <p:cNvSpPr/>
          <p:nvPr/>
        </p:nvSpPr>
        <p:spPr>
          <a:xfrm>
            <a:off x="2865835" y="3599260"/>
            <a:ext cx="542925" cy="594122"/>
          </a:xfrm>
          <a:custGeom>
            <a:avLst/>
            <a:gdLst>
              <a:gd name="connsiteX0" fmla="*/ 542751 w 542751"/>
              <a:gd name="connsiteY0" fmla="*/ 792456 h 792456"/>
              <a:gd name="connsiteX1" fmla="*/ 401636 w 542751"/>
              <a:gd name="connsiteY1" fmla="*/ 141122 h 792456"/>
              <a:gd name="connsiteX2" fmla="*/ 0 w 542751"/>
              <a:gd name="connsiteY2" fmla="*/ 0 h 792456"/>
            </a:gdLst>
            <a:ahLst/>
            <a:cxnLst>
              <a:cxn ang="0">
                <a:pos x="connsiteX0" y="connsiteY0"/>
              </a:cxn>
              <a:cxn ang="0">
                <a:pos x="connsiteX1" y="connsiteY1"/>
              </a:cxn>
              <a:cxn ang="0">
                <a:pos x="connsiteX2" y="connsiteY2"/>
              </a:cxn>
            </a:cxnLst>
            <a:rect l="l" t="t" r="r" b="b"/>
            <a:pathLst>
              <a:path w="542751" h="792456">
                <a:moveTo>
                  <a:pt x="542751" y="792456"/>
                </a:moveTo>
                <a:cubicBezTo>
                  <a:pt x="517422" y="532827"/>
                  <a:pt x="492094" y="273198"/>
                  <a:pt x="401636" y="141122"/>
                </a:cubicBezTo>
                <a:cubicBezTo>
                  <a:pt x="311178" y="9046"/>
                  <a:pt x="0" y="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3" name="Freeform 32">
            <a:extLst>
              <a:ext uri="{FF2B5EF4-FFF2-40B4-BE49-F238E27FC236}">
                <a16:creationId xmlns:a16="http://schemas.microsoft.com/office/drawing/2014/main" id="{117EA28F-130D-9B42-9DB4-4E55DAB4ACB6}"/>
              </a:ext>
            </a:extLst>
          </p:cNvPr>
          <p:cNvSpPr/>
          <p:nvPr/>
        </p:nvSpPr>
        <p:spPr>
          <a:xfrm>
            <a:off x="3440906" y="2027635"/>
            <a:ext cx="653654" cy="2174081"/>
          </a:xfrm>
          <a:custGeom>
            <a:avLst/>
            <a:gdLst>
              <a:gd name="connsiteX0" fmla="*/ 0 w 653253"/>
              <a:gd name="connsiteY0" fmla="*/ 2898434 h 2898434"/>
              <a:gd name="connsiteX1" fmla="*/ 651302 w 653253"/>
              <a:gd name="connsiteY1" fmla="*/ 1432934 h 2898434"/>
              <a:gd name="connsiteX2" fmla="*/ 206246 w 653253"/>
              <a:gd name="connsiteY2" fmla="*/ 0 h 2898434"/>
            </a:gdLst>
            <a:ahLst/>
            <a:cxnLst>
              <a:cxn ang="0">
                <a:pos x="connsiteX0" y="connsiteY0"/>
              </a:cxn>
              <a:cxn ang="0">
                <a:pos x="connsiteX1" y="connsiteY1"/>
              </a:cxn>
              <a:cxn ang="0">
                <a:pos x="connsiteX2" y="connsiteY2"/>
              </a:cxn>
            </a:cxnLst>
            <a:rect l="l" t="t" r="r" b="b"/>
            <a:pathLst>
              <a:path w="653253" h="2898434">
                <a:moveTo>
                  <a:pt x="0" y="2898434"/>
                </a:moveTo>
                <a:cubicBezTo>
                  <a:pt x="308464" y="2407220"/>
                  <a:pt x="616928" y="1916006"/>
                  <a:pt x="651302" y="1432934"/>
                </a:cubicBezTo>
                <a:cubicBezTo>
                  <a:pt x="685676" y="949862"/>
                  <a:pt x="255094" y="202637"/>
                  <a:pt x="206246" y="0"/>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4" name="Freeform 33">
            <a:extLst>
              <a:ext uri="{FF2B5EF4-FFF2-40B4-BE49-F238E27FC236}">
                <a16:creationId xmlns:a16="http://schemas.microsoft.com/office/drawing/2014/main" id="{6072B881-00DA-9E4B-B85C-BAD0CC1EAF52}"/>
              </a:ext>
            </a:extLst>
          </p:cNvPr>
          <p:cNvSpPr/>
          <p:nvPr/>
        </p:nvSpPr>
        <p:spPr>
          <a:xfrm>
            <a:off x="2821782" y="2826544"/>
            <a:ext cx="927497" cy="1375172"/>
          </a:xfrm>
          <a:custGeom>
            <a:avLst/>
            <a:gdLst>
              <a:gd name="connsiteX0" fmla="*/ 597026 w 927178"/>
              <a:gd name="connsiteY0" fmla="*/ 1834589 h 1834589"/>
              <a:gd name="connsiteX1" fmla="*/ 900967 w 927178"/>
              <a:gd name="connsiteY1" fmla="*/ 705611 h 1834589"/>
              <a:gd name="connsiteX2" fmla="*/ 0 w 927178"/>
              <a:gd name="connsiteY2" fmla="*/ 0 h 1834589"/>
            </a:gdLst>
            <a:ahLst/>
            <a:cxnLst>
              <a:cxn ang="0">
                <a:pos x="connsiteX0" y="connsiteY0"/>
              </a:cxn>
              <a:cxn ang="0">
                <a:pos x="connsiteX1" y="connsiteY1"/>
              </a:cxn>
              <a:cxn ang="0">
                <a:pos x="connsiteX2" y="connsiteY2"/>
              </a:cxn>
            </a:cxnLst>
            <a:rect l="l" t="t" r="r" b="b"/>
            <a:pathLst>
              <a:path w="927178" h="1834589">
                <a:moveTo>
                  <a:pt x="597026" y="1834589"/>
                </a:moveTo>
                <a:cubicBezTo>
                  <a:pt x="798748" y="1422982"/>
                  <a:pt x="1000471" y="1011376"/>
                  <a:pt x="900967" y="705611"/>
                </a:cubicBezTo>
                <a:cubicBezTo>
                  <a:pt x="801463" y="399846"/>
                  <a:pt x="32565" y="7237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5" name="Freeform 34">
            <a:extLst>
              <a:ext uri="{FF2B5EF4-FFF2-40B4-BE49-F238E27FC236}">
                <a16:creationId xmlns:a16="http://schemas.microsoft.com/office/drawing/2014/main" id="{5E7A5696-5D3E-D54F-8718-EE715F8FEE7E}"/>
              </a:ext>
            </a:extLst>
          </p:cNvPr>
          <p:cNvSpPr/>
          <p:nvPr/>
        </p:nvSpPr>
        <p:spPr>
          <a:xfrm>
            <a:off x="3549254" y="2118122"/>
            <a:ext cx="2076450" cy="2100263"/>
          </a:xfrm>
          <a:custGeom>
            <a:avLst/>
            <a:gdLst>
              <a:gd name="connsiteX0" fmla="*/ 2073309 w 2076638"/>
              <a:gd name="connsiteY0" fmla="*/ 0 h 2800734"/>
              <a:gd name="connsiteX1" fmla="*/ 1747658 w 2076638"/>
              <a:gd name="connsiteY1" fmla="*/ 1693467 h 2800734"/>
              <a:gd name="connsiteX2" fmla="*/ 0 w 2076638"/>
              <a:gd name="connsiteY2" fmla="*/ 2800734 h 2800734"/>
            </a:gdLst>
            <a:ahLst/>
            <a:cxnLst>
              <a:cxn ang="0">
                <a:pos x="connsiteX0" y="connsiteY0"/>
              </a:cxn>
              <a:cxn ang="0">
                <a:pos x="connsiteX1" y="connsiteY1"/>
              </a:cxn>
              <a:cxn ang="0">
                <a:pos x="connsiteX2" y="connsiteY2"/>
              </a:cxn>
            </a:cxnLst>
            <a:rect l="l" t="t" r="r" b="b"/>
            <a:pathLst>
              <a:path w="2076638" h="2800734">
                <a:moveTo>
                  <a:pt x="2073309" y="0"/>
                </a:moveTo>
                <a:cubicBezTo>
                  <a:pt x="2083259" y="613339"/>
                  <a:pt x="2093210" y="1226678"/>
                  <a:pt x="1747658" y="1693467"/>
                </a:cubicBezTo>
                <a:cubicBezTo>
                  <a:pt x="1402106" y="2160256"/>
                  <a:pt x="0" y="2800734"/>
                  <a:pt x="0" y="2800734"/>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87054" name="Rectangle 35">
            <a:extLst>
              <a:ext uri="{FF2B5EF4-FFF2-40B4-BE49-F238E27FC236}">
                <a16:creationId xmlns:a16="http://schemas.microsoft.com/office/drawing/2014/main" id="{6E37D9B0-F5C3-9748-96DF-022A4C974CC8}"/>
              </a:ext>
            </a:extLst>
          </p:cNvPr>
          <p:cNvSpPr>
            <a:spLocks noChangeArrowheads="1"/>
          </p:cNvSpPr>
          <p:nvPr/>
        </p:nvSpPr>
        <p:spPr bwMode="auto">
          <a:xfrm>
            <a:off x="611982" y="4855369"/>
            <a:ext cx="60399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3000" baseline="30000" dirty="0"/>
              <a:t>N80 doesn</a:t>
            </a:r>
            <a:r>
              <a:rPr lang="en-US" altLang="en-US" sz="3000" baseline="30000" dirty="0"/>
              <a:t>'</a:t>
            </a:r>
            <a:r>
              <a:rPr lang="en-US" altLang="zh-CN" sz="3000" baseline="30000" dirty="0"/>
              <a:t>t know correct successor, so incorrect lookup</a:t>
            </a:r>
            <a:endParaRPr lang="en-US" altLang="zh-CN" sz="3000" dirty="0"/>
          </a:p>
        </p:txBody>
      </p:sp>
      <p:sp>
        <p:nvSpPr>
          <p:cNvPr id="87055" name="Rectangle 36">
            <a:extLst>
              <a:ext uri="{FF2B5EF4-FFF2-40B4-BE49-F238E27FC236}">
                <a16:creationId xmlns:a16="http://schemas.microsoft.com/office/drawing/2014/main" id="{4A537F0F-C928-6F4F-BBD9-EB810A135697}"/>
              </a:ext>
            </a:extLst>
          </p:cNvPr>
          <p:cNvSpPr>
            <a:spLocks noChangeArrowheads="1"/>
          </p:cNvSpPr>
          <p:nvPr/>
        </p:nvSpPr>
        <p:spPr bwMode="auto">
          <a:xfrm>
            <a:off x="3924300" y="2101454"/>
            <a:ext cx="12461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2700" baseline="30000"/>
              <a:t>Lookup(90)</a:t>
            </a:r>
            <a:endParaRPr lang="en-US" altLang="zh-CN" sz="2700"/>
          </a:p>
        </p:txBody>
      </p:sp>
      <p:cxnSp>
        <p:nvCxnSpPr>
          <p:cNvPr id="39" name="Straight Connector 38">
            <a:extLst>
              <a:ext uri="{FF2B5EF4-FFF2-40B4-BE49-F238E27FC236}">
                <a16:creationId xmlns:a16="http://schemas.microsoft.com/office/drawing/2014/main" id="{763391E6-9339-3045-B2E1-4DD0E18AE532}"/>
              </a:ext>
            </a:extLst>
          </p:cNvPr>
          <p:cNvCxnSpPr/>
          <p:nvPr/>
        </p:nvCxnSpPr>
        <p:spPr>
          <a:xfrm>
            <a:off x="1475185" y="2749154"/>
            <a:ext cx="122515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3D6D400-F795-2046-8EDF-5A0FF98DA735}"/>
              </a:ext>
            </a:extLst>
          </p:cNvPr>
          <p:cNvCxnSpPr/>
          <p:nvPr/>
        </p:nvCxnSpPr>
        <p:spPr>
          <a:xfrm>
            <a:off x="1547812" y="3667125"/>
            <a:ext cx="122396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7110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B3DEED26-166F-8F47-A387-E7B730EEEA55}"/>
              </a:ext>
            </a:extLst>
          </p:cNvPr>
          <p:cNvSpPr>
            <a:spLocks noGrp="1"/>
          </p:cNvSpPr>
          <p:nvPr>
            <p:ph type="title"/>
          </p:nvPr>
        </p:nvSpPr>
        <p:spPr/>
        <p:txBody>
          <a:bodyPr/>
          <a:lstStyle/>
          <a:p>
            <a:pPr eaLnBrk="1" hangingPunct="1"/>
            <a:r>
              <a:rPr lang="en-US" altLang="zh-CN"/>
              <a:t>Solution: successor lists </a:t>
            </a:r>
          </a:p>
        </p:txBody>
      </p:sp>
      <p:sp>
        <p:nvSpPr>
          <p:cNvPr id="88066" name="Content Placeholder 2">
            <a:extLst>
              <a:ext uri="{FF2B5EF4-FFF2-40B4-BE49-F238E27FC236}">
                <a16:creationId xmlns:a16="http://schemas.microsoft.com/office/drawing/2014/main" id="{A02873E2-2E66-C646-ACCF-01946772CB37}"/>
              </a:ext>
            </a:extLst>
          </p:cNvPr>
          <p:cNvSpPr>
            <a:spLocks noGrp="1"/>
          </p:cNvSpPr>
          <p:nvPr>
            <p:ph idx="1"/>
          </p:nvPr>
        </p:nvSpPr>
        <p:spPr/>
        <p:txBody>
          <a:bodyPr/>
          <a:lstStyle/>
          <a:p>
            <a:pPr eaLnBrk="1" hangingPunct="1"/>
            <a:r>
              <a:rPr lang="en-US" altLang="zh-CN"/>
              <a:t>Successor Lists</a:t>
            </a:r>
          </a:p>
          <a:p>
            <a:pPr lvl="1" eaLnBrk="1" hangingPunct="1"/>
            <a:r>
              <a:rPr lang="en-US" altLang="zh-CN"/>
              <a:t>Each node knows </a:t>
            </a:r>
            <a:r>
              <a:rPr lang="en-US" altLang="zh-CN" i="1"/>
              <a:t>r </a:t>
            </a:r>
            <a:r>
              <a:rPr lang="en-US" altLang="zh-CN"/>
              <a:t>immediate successors</a:t>
            </a:r>
          </a:p>
          <a:p>
            <a:pPr lvl="1" eaLnBrk="1" hangingPunct="1"/>
            <a:r>
              <a:rPr lang="en-US" altLang="zh-CN"/>
              <a:t>After failure, will know first live successor</a:t>
            </a:r>
          </a:p>
          <a:p>
            <a:pPr lvl="1" eaLnBrk="1" hangingPunct="1"/>
            <a:r>
              <a:rPr lang="en-US" altLang="zh-CN"/>
              <a:t>Correct successors guarantee correct lookups </a:t>
            </a:r>
          </a:p>
          <a:p>
            <a:pPr eaLnBrk="1" hangingPunct="1"/>
            <a:endParaRPr lang="en-US" altLang="zh-CN"/>
          </a:p>
          <a:p>
            <a:pPr eaLnBrk="1" hangingPunct="1"/>
            <a:r>
              <a:rPr lang="en-US" altLang="zh-CN"/>
              <a:t>Guarantee is with some probability </a:t>
            </a:r>
          </a:p>
          <a:p>
            <a:pPr eaLnBrk="1" hangingPunct="1"/>
            <a:endParaRPr lang="en-US" altLang="zh-CN"/>
          </a:p>
        </p:txBody>
      </p:sp>
      <p:sp>
        <p:nvSpPr>
          <p:cNvPr id="88067" name="Slide Number Placeholder 3">
            <a:extLst>
              <a:ext uri="{FF2B5EF4-FFF2-40B4-BE49-F238E27FC236}">
                <a16:creationId xmlns:a16="http://schemas.microsoft.com/office/drawing/2014/main" id="{B406E261-62BA-FD47-AC35-87D009A49AD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5A36E5DA-6AC0-5145-A1AB-F7793EA93945}" type="slidenum">
              <a:rPr lang="zh-CN" altLang="en-US" sz="900">
                <a:solidFill>
                  <a:srgbClr val="898989"/>
                </a:solidFill>
              </a:rPr>
              <a:pPr/>
              <a:t>28</a:t>
            </a:fld>
            <a:endParaRPr lang="zh-CN" altLang="en-US" sz="900">
              <a:solidFill>
                <a:srgbClr val="898989"/>
              </a:solidFill>
            </a:endParaRPr>
          </a:p>
        </p:txBody>
      </p:sp>
    </p:spTree>
    <p:extLst>
      <p:ext uri="{BB962C8B-B14F-4D97-AF65-F5344CB8AC3E}">
        <p14:creationId xmlns:p14="http://schemas.microsoft.com/office/powerpoint/2010/main" val="1117360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E82DC45D-4208-3F4E-AAA9-796E635E0437}"/>
              </a:ext>
            </a:extLst>
          </p:cNvPr>
          <p:cNvSpPr>
            <a:spLocks noGrp="1"/>
          </p:cNvSpPr>
          <p:nvPr>
            <p:ph type="title"/>
          </p:nvPr>
        </p:nvSpPr>
        <p:spPr/>
        <p:txBody>
          <a:bodyPr/>
          <a:lstStyle/>
          <a:p>
            <a:pPr eaLnBrk="1" hangingPunct="1"/>
            <a:r>
              <a:rPr lang="en-US" altLang="zh-CN"/>
              <a:t>Solution: successor lists </a:t>
            </a:r>
          </a:p>
        </p:txBody>
      </p:sp>
      <p:sp>
        <p:nvSpPr>
          <p:cNvPr id="89090" name="Content Placeholder 2">
            <a:extLst>
              <a:ext uri="{FF2B5EF4-FFF2-40B4-BE49-F238E27FC236}">
                <a16:creationId xmlns:a16="http://schemas.microsoft.com/office/drawing/2014/main" id="{8D26078C-2CD5-8D4A-9CBC-9530B43366DB}"/>
              </a:ext>
            </a:extLst>
          </p:cNvPr>
          <p:cNvSpPr>
            <a:spLocks noGrp="1"/>
          </p:cNvSpPr>
          <p:nvPr>
            <p:ph idx="1"/>
          </p:nvPr>
        </p:nvSpPr>
        <p:spPr/>
        <p:txBody>
          <a:bodyPr/>
          <a:lstStyle/>
          <a:p>
            <a:pPr eaLnBrk="1" hangingPunct="1"/>
            <a:r>
              <a:rPr lang="en-US" altLang="zh-CN"/>
              <a:t>Successor List Length</a:t>
            </a:r>
          </a:p>
          <a:p>
            <a:pPr lvl="1" eaLnBrk="1" hangingPunct="1"/>
            <a:r>
              <a:rPr lang="en-US" altLang="zh-CN"/>
              <a:t>Assume 1/2 of nodes fail </a:t>
            </a:r>
          </a:p>
          <a:p>
            <a:pPr lvl="1" eaLnBrk="1" hangingPunct="1"/>
            <a:r>
              <a:rPr lang="en-US" altLang="zh-CN"/>
              <a:t>P(successor list all dead) = </a:t>
            </a:r>
            <a:r>
              <a:rPr lang="en-US" altLang="zh-CN" i="1">
                <a:latin typeface="Times New Roman" panose="02020603050405020304" pitchFamily="18" charset="0"/>
              </a:rPr>
              <a:t>(1/2)</a:t>
            </a:r>
            <a:r>
              <a:rPr lang="en-US" altLang="zh-CN" i="1" baseline="30000">
                <a:latin typeface="Times New Roman" panose="02020603050405020304" pitchFamily="18" charset="0"/>
              </a:rPr>
              <a:t>r</a:t>
            </a:r>
          </a:p>
          <a:p>
            <a:pPr lvl="2" eaLnBrk="1" hangingPunct="1"/>
            <a:r>
              <a:rPr lang="en-US" altLang="zh-CN"/>
              <a:t>I.e. P(this node breaks the Chord ring) </a:t>
            </a:r>
          </a:p>
          <a:p>
            <a:pPr lvl="2" eaLnBrk="1" hangingPunct="1"/>
            <a:r>
              <a:rPr lang="en-US" altLang="zh-CN"/>
              <a:t>Depends on independent failure </a:t>
            </a:r>
          </a:p>
          <a:p>
            <a:pPr lvl="1" eaLnBrk="1" hangingPunct="1"/>
            <a:r>
              <a:rPr lang="en-US" altLang="zh-CN"/>
              <a:t>P(no broken nodes) = </a:t>
            </a:r>
            <a:r>
              <a:rPr lang="en-US" altLang="zh-CN" i="1">
                <a:latin typeface="Times New Roman" panose="02020603050405020304" pitchFamily="18" charset="0"/>
                <a:ea typeface="ＭＳ Ｐゴシック" panose="020B0600070205080204" pitchFamily="34" charset="-128"/>
              </a:rPr>
              <a:t>(1 – (1/2)</a:t>
            </a:r>
            <a:r>
              <a:rPr lang="en-US" altLang="zh-CN" i="1" baseline="30000">
                <a:latin typeface="Times New Roman" panose="02020603050405020304" pitchFamily="18" charset="0"/>
                <a:ea typeface="ＭＳ Ｐゴシック" panose="020B0600070205080204" pitchFamily="34" charset="-128"/>
              </a:rPr>
              <a:t>r</a:t>
            </a:r>
            <a:r>
              <a:rPr lang="en-US" altLang="zh-CN" i="1">
                <a:latin typeface="Times New Roman" panose="02020603050405020304" pitchFamily="18" charset="0"/>
                <a:ea typeface="ＭＳ Ｐゴシック" panose="020B0600070205080204" pitchFamily="34" charset="-128"/>
              </a:rPr>
              <a:t>)</a:t>
            </a:r>
            <a:r>
              <a:rPr lang="en-US" altLang="zh-CN" i="1" baseline="30000">
                <a:latin typeface="Times New Roman" panose="02020603050405020304" pitchFamily="18" charset="0"/>
                <a:ea typeface="ＭＳ Ｐゴシック" panose="020B0600070205080204" pitchFamily="34" charset="-128"/>
              </a:rPr>
              <a:t>N</a:t>
            </a:r>
          </a:p>
          <a:p>
            <a:pPr lvl="2" eaLnBrk="1" hangingPunct="1"/>
            <a:r>
              <a:rPr lang="en-US" altLang="zh-CN" i="1">
                <a:latin typeface="Times New Roman" panose="02020603050405020304" pitchFamily="18" charset="0"/>
                <a:ea typeface="ＭＳ Ｐゴシック" panose="020B0600070205080204" pitchFamily="34" charset="-128"/>
              </a:rPr>
              <a:t>r = 2log(N)</a:t>
            </a:r>
            <a:r>
              <a:rPr lang="en-US" altLang="zh-CN" i="1"/>
              <a:t> </a:t>
            </a:r>
            <a:r>
              <a:rPr lang="en-US" altLang="zh-CN"/>
              <a:t>makes prob. = </a:t>
            </a:r>
            <a:r>
              <a:rPr lang="en-US" altLang="zh-CN" i="1">
                <a:latin typeface="Times New Roman" panose="02020603050405020304" pitchFamily="18" charset="0"/>
              </a:rPr>
              <a:t>1 – 1/N </a:t>
            </a:r>
            <a:endParaRPr lang="en-US" altLang="zh-CN">
              <a:latin typeface="Times New Roman" panose="02020603050405020304" pitchFamily="18" charset="0"/>
            </a:endParaRPr>
          </a:p>
          <a:p>
            <a:pPr lvl="1" eaLnBrk="1" hangingPunct="1"/>
            <a:endParaRPr lang="en-US" altLang="zh-CN"/>
          </a:p>
        </p:txBody>
      </p:sp>
      <p:sp>
        <p:nvSpPr>
          <p:cNvPr id="89091" name="Slide Number Placeholder 3">
            <a:extLst>
              <a:ext uri="{FF2B5EF4-FFF2-40B4-BE49-F238E27FC236}">
                <a16:creationId xmlns:a16="http://schemas.microsoft.com/office/drawing/2014/main" id="{70D0CAB9-42D6-004F-A60E-8FFC7D0E7B0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D4A1398-81F6-0B4A-A5EC-74CFEA54DCCF}" type="slidenum">
              <a:rPr lang="zh-CN" altLang="en-US" sz="900">
                <a:solidFill>
                  <a:srgbClr val="898989"/>
                </a:solidFill>
              </a:rPr>
              <a:pPr/>
              <a:t>29</a:t>
            </a:fld>
            <a:endParaRPr lang="zh-CN" altLang="en-US" sz="900">
              <a:solidFill>
                <a:srgbClr val="898989"/>
              </a:solidFill>
            </a:endParaRPr>
          </a:p>
        </p:txBody>
      </p:sp>
    </p:spTree>
    <p:extLst>
      <p:ext uri="{BB962C8B-B14F-4D97-AF65-F5344CB8AC3E}">
        <p14:creationId xmlns:p14="http://schemas.microsoft.com/office/powerpoint/2010/main" val="3182401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870FDB6-C8FB-1541-9C58-013A1659EEE5}"/>
              </a:ext>
            </a:extLst>
          </p:cNvPr>
          <p:cNvSpPr>
            <a:spLocks noGrp="1"/>
          </p:cNvSpPr>
          <p:nvPr>
            <p:ph type="title"/>
          </p:nvPr>
        </p:nvSpPr>
        <p:spPr/>
        <p:txBody>
          <a:bodyPr/>
          <a:lstStyle/>
          <a:p>
            <a:pPr eaLnBrk="1" hangingPunct="1"/>
            <a:r>
              <a:rPr lang="en-US" altLang="zh-CN" dirty="0"/>
              <a:t>Bitcoin</a:t>
            </a:r>
            <a:r>
              <a:rPr lang="zh-CN" altLang="en-US" dirty="0"/>
              <a:t> </a:t>
            </a:r>
            <a:r>
              <a:rPr lang="en-US" altLang="zh-CN" dirty="0"/>
              <a:t>&amp;</a:t>
            </a:r>
            <a:r>
              <a:rPr lang="zh-CN" altLang="en-US" dirty="0"/>
              <a:t> </a:t>
            </a:r>
            <a:r>
              <a:rPr lang="en-US" altLang="zh-CN" dirty="0"/>
              <a:t>Blockchain</a:t>
            </a:r>
          </a:p>
        </p:txBody>
      </p:sp>
      <p:sp>
        <p:nvSpPr>
          <p:cNvPr id="59394" name="Text Placeholder 2">
            <a:extLst>
              <a:ext uri="{FF2B5EF4-FFF2-40B4-BE49-F238E27FC236}">
                <a16:creationId xmlns:a16="http://schemas.microsoft.com/office/drawing/2014/main" id="{B8C89A2E-903B-BB40-9409-0F3DAE186232}"/>
              </a:ext>
            </a:extLst>
          </p:cNvPr>
          <p:cNvSpPr>
            <a:spLocks noGrp="1"/>
          </p:cNvSpPr>
          <p:nvPr>
            <p:ph type="body" idx="1"/>
          </p:nvPr>
        </p:nvSpPr>
        <p:spPr/>
        <p:txBody>
          <a:bodyPr/>
          <a:lstStyle/>
          <a:p>
            <a:pPr eaLnBrk="1" hangingPunct="1"/>
            <a:endParaRPr lang="en-US" altLang="zh-CN">
              <a:solidFill>
                <a:srgbClr val="898989"/>
              </a:solidFill>
            </a:endParaRPr>
          </a:p>
        </p:txBody>
      </p:sp>
      <p:sp>
        <p:nvSpPr>
          <p:cNvPr id="59395" name="Slide Number Placeholder 3">
            <a:extLst>
              <a:ext uri="{FF2B5EF4-FFF2-40B4-BE49-F238E27FC236}">
                <a16:creationId xmlns:a16="http://schemas.microsoft.com/office/drawing/2014/main" id="{55093173-3895-874F-ADF2-0AE619DA26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B3C3A62-D33C-934E-BB5B-30BF432BA303}" type="slidenum">
              <a:rPr lang="zh-CN" altLang="en-US" sz="900">
                <a:solidFill>
                  <a:srgbClr val="898989"/>
                </a:solidFill>
              </a:rPr>
              <a:pPr/>
              <a:t>30</a:t>
            </a:fld>
            <a:endParaRPr lang="zh-CN" altLang="en-US" sz="900">
              <a:solidFill>
                <a:srgbClr val="898989"/>
              </a:solidFill>
            </a:endParaRPr>
          </a:p>
        </p:txBody>
      </p:sp>
    </p:spTree>
    <p:extLst>
      <p:ext uri="{BB962C8B-B14F-4D97-AF65-F5344CB8AC3E}">
        <p14:creationId xmlns:p14="http://schemas.microsoft.com/office/powerpoint/2010/main" val="3894941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DF1ED8E-D61F-0E4B-B603-F6FD5EE27DD3}"/>
              </a:ext>
            </a:extLst>
          </p:cNvPr>
          <p:cNvSpPr>
            <a:spLocks noGrp="1"/>
          </p:cNvSpPr>
          <p:nvPr>
            <p:ph type="title"/>
          </p:nvPr>
        </p:nvSpPr>
        <p:spPr/>
        <p:txBody>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a:t>
            </a:r>
            <a:r>
              <a:rPr kumimoji="1" lang="zh-CN" altLang="en-US" dirty="0"/>
              <a:t> </a:t>
            </a:r>
            <a:r>
              <a:rPr kumimoji="1" lang="en-US" altLang="zh-CN" dirty="0"/>
              <a:t>Bitcoin</a:t>
            </a:r>
            <a:r>
              <a:rPr kumimoji="1" lang="zh-CN" altLang="en-US" dirty="0"/>
              <a:t> </a:t>
            </a:r>
            <a:r>
              <a:rPr kumimoji="1" lang="en-US" altLang="zh-CN" dirty="0"/>
              <a:t>Wallet?</a:t>
            </a:r>
            <a:endParaRPr kumimoji="1" lang="zh-CN" altLang="en-US" dirty="0"/>
          </a:p>
        </p:txBody>
      </p:sp>
      <p:sp>
        <p:nvSpPr>
          <p:cNvPr id="5" name="内容占位符 4">
            <a:extLst>
              <a:ext uri="{FF2B5EF4-FFF2-40B4-BE49-F238E27FC236}">
                <a16:creationId xmlns:a16="http://schemas.microsoft.com/office/drawing/2014/main" id="{6A30EDDC-BB14-AF4B-9C44-D2FB77AE73EC}"/>
              </a:ext>
            </a:extLst>
          </p:cNvPr>
          <p:cNvSpPr>
            <a:spLocks noGrp="1"/>
          </p:cNvSpPr>
          <p:nvPr>
            <p:ph idx="1"/>
          </p:nvPr>
        </p:nvSpPr>
        <p:spPr/>
        <p:txBody>
          <a:bodyPr/>
          <a:lstStyle/>
          <a:p>
            <a:r>
              <a:rPr kumimoji="1" lang="en-US" altLang="zh-CN" dirty="0"/>
              <a:t>Only</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a</a:t>
            </a:r>
            <a:r>
              <a:rPr kumimoji="1" lang="zh-CN" altLang="en-US" dirty="0"/>
              <a:t> </a:t>
            </a:r>
            <a:r>
              <a:rPr kumimoji="1" lang="en-US" altLang="zh-CN" dirty="0"/>
              <a:t>pair</a:t>
            </a:r>
            <a:r>
              <a:rPr kumimoji="1" lang="zh-CN" altLang="en-US" dirty="0"/>
              <a:t> </a:t>
            </a:r>
            <a:r>
              <a:rPr kumimoji="1" lang="en-US" altLang="zh-CN" dirty="0"/>
              <a:t>of</a:t>
            </a:r>
            <a:r>
              <a:rPr kumimoji="1" lang="zh-CN" altLang="en-US" dirty="0"/>
              <a:t> </a:t>
            </a:r>
            <a:r>
              <a:rPr kumimoji="1" lang="en-US" altLang="zh-CN" dirty="0"/>
              <a:t>public</a:t>
            </a:r>
            <a:r>
              <a:rPr kumimoji="1" lang="zh-CN" altLang="en-US" dirty="0"/>
              <a:t> </a:t>
            </a:r>
            <a:r>
              <a:rPr kumimoji="1" lang="en-US" altLang="zh-CN" dirty="0"/>
              <a:t>key</a:t>
            </a:r>
            <a:r>
              <a:rPr kumimoji="1" lang="zh-CN" altLang="en-US" dirty="0"/>
              <a:t> </a:t>
            </a:r>
            <a:r>
              <a:rPr kumimoji="1" lang="en-US" altLang="zh-CN" dirty="0"/>
              <a:t>and</a:t>
            </a:r>
            <a:r>
              <a:rPr kumimoji="1" lang="zh-CN" altLang="en-US" dirty="0"/>
              <a:t> </a:t>
            </a:r>
            <a:r>
              <a:rPr kumimoji="1" lang="en-US" altLang="zh-CN" dirty="0"/>
              <a:t>private</a:t>
            </a:r>
            <a:r>
              <a:rPr kumimoji="1" lang="zh-CN" altLang="en-US" dirty="0"/>
              <a:t> </a:t>
            </a:r>
            <a:r>
              <a:rPr kumimoji="1" lang="en-US" altLang="zh-CN" dirty="0"/>
              <a:t>key</a:t>
            </a:r>
          </a:p>
          <a:p>
            <a:endParaRPr kumimoji="1" lang="en-US" altLang="zh-CN" dirty="0"/>
          </a:p>
          <a:p>
            <a:r>
              <a:rPr kumimoji="1" lang="en-US" altLang="zh-CN" dirty="0"/>
              <a:t>Public</a:t>
            </a:r>
            <a:r>
              <a:rPr kumimoji="1" lang="zh-CN" altLang="en-US" dirty="0"/>
              <a:t> </a:t>
            </a:r>
            <a:r>
              <a:rPr kumimoji="1" lang="en-US" altLang="zh-CN" dirty="0"/>
              <a:t>key</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identity</a:t>
            </a:r>
          </a:p>
          <a:p>
            <a:r>
              <a:rPr kumimoji="1" lang="en-US" altLang="zh-CN" dirty="0"/>
              <a:t>Private</a:t>
            </a:r>
            <a:r>
              <a:rPr kumimoji="1" lang="zh-CN" altLang="en-US" dirty="0"/>
              <a:t> </a:t>
            </a:r>
            <a:r>
              <a:rPr kumimoji="1" lang="en-US" altLang="zh-CN" dirty="0"/>
              <a:t>key</a:t>
            </a:r>
            <a:r>
              <a:rPr kumimoji="1" lang="zh-CN" altLang="en-US" dirty="0"/>
              <a:t> </a:t>
            </a:r>
            <a:r>
              <a:rPr kumimoji="1" lang="en-US" altLang="zh-CN" dirty="0"/>
              <a:t>for</a:t>
            </a:r>
            <a:r>
              <a:rPr kumimoji="1" lang="zh-CN" altLang="en-US" dirty="0"/>
              <a:t> </a:t>
            </a:r>
            <a:r>
              <a:rPr kumimoji="1" lang="en-US" altLang="zh-CN" dirty="0"/>
              <a:t>sign</a:t>
            </a:r>
            <a:r>
              <a:rPr kumimoji="1" lang="zh-CN" altLang="en-US" dirty="0"/>
              <a:t> </a:t>
            </a:r>
            <a:r>
              <a:rPr kumimoji="1" lang="en-US" altLang="zh-CN" dirty="0"/>
              <a:t>a</a:t>
            </a:r>
            <a:r>
              <a:rPr kumimoji="1" lang="zh-CN" altLang="en-US" dirty="0"/>
              <a:t> </a:t>
            </a:r>
            <a:r>
              <a:rPr kumimoji="1" lang="en-US" altLang="zh-CN" dirty="0"/>
              <a:t>transaction</a:t>
            </a:r>
            <a:endParaRPr kumimoji="1" lang="zh-CN" altLang="en-US" dirty="0"/>
          </a:p>
        </p:txBody>
      </p:sp>
    </p:spTree>
    <p:extLst>
      <p:ext uri="{BB962C8B-B14F-4D97-AF65-F5344CB8AC3E}">
        <p14:creationId xmlns:p14="http://schemas.microsoft.com/office/powerpoint/2010/main" val="3839769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0B8AEB5-9936-6C4D-91D2-E6F0869FEFEC}"/>
              </a:ext>
            </a:extLst>
          </p:cNvPr>
          <p:cNvSpPr>
            <a:spLocks noGrp="1"/>
          </p:cNvSpPr>
          <p:nvPr>
            <p:ph type="title"/>
          </p:nvPr>
        </p:nvSpPr>
        <p:spPr/>
        <p:txBody>
          <a:bodyPr/>
          <a:lstStyle/>
          <a:p>
            <a:r>
              <a:rPr kumimoji="1" lang="en-US" altLang="zh-CN" dirty="0"/>
              <a:t>Blockchain:</a:t>
            </a:r>
            <a:r>
              <a:rPr kumimoji="1" lang="zh-CN" altLang="en-US" dirty="0"/>
              <a:t> </a:t>
            </a:r>
            <a:r>
              <a:rPr kumimoji="1" lang="en-US" altLang="zh-CN" dirty="0"/>
              <a:t>Using</a:t>
            </a:r>
            <a:r>
              <a:rPr kumimoji="1" lang="zh-CN" altLang="en-US" dirty="0"/>
              <a:t> </a:t>
            </a:r>
            <a:r>
              <a:rPr kumimoji="1" lang="en-US" altLang="zh-CN" dirty="0"/>
              <a:t>Hash</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Pointer</a:t>
            </a:r>
            <a:endParaRPr kumimoji="1" lang="zh-CN" altLang="en-US" dirty="0"/>
          </a:p>
        </p:txBody>
      </p:sp>
      <p:pic>
        <p:nvPicPr>
          <p:cNvPr id="6" name="图片 5">
            <a:extLst>
              <a:ext uri="{FF2B5EF4-FFF2-40B4-BE49-F238E27FC236}">
                <a16:creationId xmlns:a16="http://schemas.microsoft.com/office/drawing/2014/main" id="{2FD6A89A-9726-3143-A6F0-892D25AA0539}"/>
              </a:ext>
            </a:extLst>
          </p:cNvPr>
          <p:cNvPicPr>
            <a:picLocks noChangeAspect="1"/>
          </p:cNvPicPr>
          <p:nvPr/>
        </p:nvPicPr>
        <p:blipFill>
          <a:blip r:embed="rId2"/>
          <a:stretch>
            <a:fillRect/>
          </a:stretch>
        </p:blipFill>
        <p:spPr>
          <a:xfrm>
            <a:off x="1320800" y="2032000"/>
            <a:ext cx="6502400" cy="1651000"/>
          </a:xfrm>
          <a:prstGeom prst="rect">
            <a:avLst/>
          </a:prstGeom>
        </p:spPr>
      </p:pic>
    </p:spTree>
    <p:extLst>
      <p:ext uri="{BB962C8B-B14F-4D97-AF65-F5344CB8AC3E}">
        <p14:creationId xmlns:p14="http://schemas.microsoft.com/office/powerpoint/2010/main" val="4193950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0B597-71E1-4440-99B1-8DDFA302D39C}"/>
              </a:ext>
            </a:extLst>
          </p:cNvPr>
          <p:cNvSpPr>
            <a:spLocks noGrp="1"/>
          </p:cNvSpPr>
          <p:nvPr>
            <p:ph type="title"/>
          </p:nvPr>
        </p:nvSpPr>
        <p:spPr/>
        <p:txBody>
          <a:bodyPr/>
          <a:lstStyle/>
          <a:p>
            <a:r>
              <a:rPr kumimoji="1" lang="en-US" altLang="zh-CN" dirty="0"/>
              <a:t>Trust</a:t>
            </a:r>
            <a:r>
              <a:rPr kumimoji="1" lang="zh-CN" altLang="en-US" dirty="0"/>
              <a:t> </a:t>
            </a:r>
            <a:r>
              <a:rPr kumimoji="1" lang="en-US" altLang="zh-CN" dirty="0"/>
              <a:t>the</a:t>
            </a:r>
            <a:r>
              <a:rPr kumimoji="1" lang="zh-CN" altLang="en-US" dirty="0"/>
              <a:t> </a:t>
            </a:r>
            <a:r>
              <a:rPr kumimoji="1" lang="en-US" altLang="zh-CN" dirty="0"/>
              <a:t>Majority</a:t>
            </a:r>
            <a:endParaRPr kumimoji="1" lang="zh-CN" altLang="en-US" dirty="0"/>
          </a:p>
        </p:txBody>
      </p:sp>
      <p:sp>
        <p:nvSpPr>
          <p:cNvPr id="3" name="内容占位符 2">
            <a:extLst>
              <a:ext uri="{FF2B5EF4-FFF2-40B4-BE49-F238E27FC236}">
                <a16:creationId xmlns:a16="http://schemas.microsoft.com/office/drawing/2014/main" id="{605F3061-E8E7-534A-B3EE-71E1B0AFA865}"/>
              </a:ext>
            </a:extLst>
          </p:cNvPr>
          <p:cNvSpPr>
            <a:spLocks noGrp="1"/>
          </p:cNvSpPr>
          <p:nvPr>
            <p:ph idx="1"/>
          </p:nvPr>
        </p:nvSpPr>
        <p:spPr/>
        <p:txBody>
          <a:bodyPr/>
          <a:lstStyle/>
          <a:p>
            <a:r>
              <a:rPr lang="en-US" altLang="zh-CN" dirty="0"/>
              <a:t>If a majority of CPU power is controlled by honest nodes, the honest chain will grow the fastest and outpace any competing chains</a:t>
            </a:r>
          </a:p>
          <a:p>
            <a:r>
              <a:rPr lang="en-US" altLang="zh-CN" dirty="0"/>
              <a:t>To modify a past block, an attacker would have to redo the proof-of-work of the block and all blocks after it and then catch up with and surpass the work of the honest nodes</a:t>
            </a:r>
          </a:p>
        </p:txBody>
      </p:sp>
    </p:spTree>
    <p:extLst>
      <p:ext uri="{BB962C8B-B14F-4D97-AF65-F5344CB8AC3E}">
        <p14:creationId xmlns:p14="http://schemas.microsoft.com/office/powerpoint/2010/main" val="2699359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3E711B-13FD-9444-8AEF-1DE3E5C0AF8F}"/>
              </a:ext>
            </a:extLst>
          </p:cNvPr>
          <p:cNvSpPr>
            <a:spLocks noGrp="1"/>
          </p:cNvSpPr>
          <p:nvPr>
            <p:ph type="title"/>
          </p:nvPr>
        </p:nvSpPr>
        <p:spPr/>
        <p:txBody>
          <a:bodyPr/>
          <a:lstStyle/>
          <a:p>
            <a:r>
              <a:rPr kumimoji="1" lang="en-US" altLang="zh-CN" dirty="0"/>
              <a:t>Network</a:t>
            </a:r>
            <a:r>
              <a:rPr kumimoji="1" lang="zh-CN" altLang="en-US" dirty="0"/>
              <a:t> </a:t>
            </a:r>
            <a:r>
              <a:rPr kumimoji="1" lang="en-US" altLang="zh-CN" dirty="0"/>
              <a:t>Steps</a:t>
            </a:r>
            <a:endParaRPr kumimoji="1" lang="zh-CN" altLang="en-US" dirty="0"/>
          </a:p>
        </p:txBody>
      </p:sp>
      <p:sp>
        <p:nvSpPr>
          <p:cNvPr id="3" name="内容占位符 2">
            <a:extLst>
              <a:ext uri="{FF2B5EF4-FFF2-40B4-BE49-F238E27FC236}">
                <a16:creationId xmlns:a16="http://schemas.microsoft.com/office/drawing/2014/main" id="{879667E4-2D3B-954B-A8A8-C50A479089D9}"/>
              </a:ext>
            </a:extLst>
          </p:cNvPr>
          <p:cNvSpPr>
            <a:spLocks noGrp="1"/>
          </p:cNvSpPr>
          <p:nvPr>
            <p:ph idx="1"/>
          </p:nvPr>
        </p:nvSpPr>
        <p:spPr/>
        <p:txBody>
          <a:bodyPr>
            <a:noAutofit/>
          </a:bodyPr>
          <a:lstStyle/>
          <a:p>
            <a:pPr marL="0" indent="0">
              <a:buNone/>
            </a:pPr>
            <a:r>
              <a:rPr lang="en-US" altLang="zh-CN" sz="1700" dirty="0"/>
              <a:t>1)  New transactions are broadcast to all nodes. </a:t>
            </a:r>
          </a:p>
          <a:p>
            <a:pPr marL="0" indent="0">
              <a:buNone/>
            </a:pPr>
            <a:r>
              <a:rPr lang="en-US" altLang="zh-CN" sz="1700" dirty="0"/>
              <a:t>2)  Each node collects new transactions into a block. </a:t>
            </a:r>
          </a:p>
          <a:p>
            <a:pPr marL="0" indent="0">
              <a:buNone/>
            </a:pPr>
            <a:r>
              <a:rPr lang="en-US" altLang="zh-CN" sz="1700" dirty="0"/>
              <a:t>3)  Each node works on finding a difficult proof-of-work for its block. </a:t>
            </a:r>
          </a:p>
          <a:p>
            <a:pPr marL="0" indent="0">
              <a:buNone/>
            </a:pPr>
            <a:r>
              <a:rPr lang="en-US" altLang="zh-CN" sz="1700" dirty="0"/>
              <a:t>4)  When a node finds a proof-of-work, it broadcasts the block to all nodes. </a:t>
            </a:r>
          </a:p>
          <a:p>
            <a:pPr marL="0" indent="0">
              <a:buNone/>
            </a:pPr>
            <a:r>
              <a:rPr lang="en-US" altLang="zh-CN" sz="1700" dirty="0"/>
              <a:t>5)  Nodes accept the block only if all transactions in it are valid and not already spent. </a:t>
            </a:r>
          </a:p>
          <a:p>
            <a:pPr marL="0" indent="0">
              <a:buNone/>
            </a:pPr>
            <a:r>
              <a:rPr lang="en-US" altLang="zh-CN" sz="1700" dirty="0"/>
              <a:t>6)  Nodes express their acceptance of the block by working on creating the next block in the chain, using the hash of the accepted block as the previous hash. </a:t>
            </a:r>
          </a:p>
          <a:p>
            <a:pPr marL="0" indent="0">
              <a:buNone/>
            </a:pPr>
            <a:endParaRPr kumimoji="1" lang="zh-CN" altLang="en-US" sz="1700" dirty="0"/>
          </a:p>
        </p:txBody>
      </p:sp>
    </p:spTree>
    <p:extLst>
      <p:ext uri="{BB962C8B-B14F-4D97-AF65-F5344CB8AC3E}">
        <p14:creationId xmlns:p14="http://schemas.microsoft.com/office/powerpoint/2010/main" val="1807043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1014868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46E25-3642-F84E-8E67-3363D58A6D2C}"/>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94655384-4059-CA4F-B79D-72DAAAA81D51}"/>
              </a:ext>
            </a:extLst>
          </p:cNvPr>
          <p:cNvSpPr>
            <a:spLocks noGrp="1"/>
          </p:cNvSpPr>
          <p:nvPr>
            <p:ph idx="1"/>
          </p:nvPr>
        </p:nvSpPr>
        <p:spPr/>
        <p:txBody>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avoid</a:t>
            </a:r>
            <a:r>
              <a:rPr kumimoji="1" lang="zh-CN" altLang="en-US" dirty="0"/>
              <a:t> </a:t>
            </a:r>
            <a:r>
              <a:rPr kumimoji="1" lang="en-US" altLang="zh-CN" dirty="0"/>
              <a:t>double-spending?</a:t>
            </a:r>
          </a:p>
          <a:p>
            <a:r>
              <a:rPr kumimoji="1" lang="en-US" altLang="zh-CN" dirty="0"/>
              <a:t>What</a:t>
            </a:r>
            <a:r>
              <a:rPr kumimoji="1" lang="zh-CN" altLang="en-US" dirty="0"/>
              <a:t> </a:t>
            </a:r>
            <a:r>
              <a:rPr kumimoji="1" lang="en-US" altLang="zh-CN" dirty="0"/>
              <a:t>if</a:t>
            </a:r>
            <a:r>
              <a:rPr kumimoji="1" lang="zh-CN" altLang="en-US" dirty="0"/>
              <a:t> </a:t>
            </a:r>
            <a:r>
              <a:rPr kumimoji="1" lang="en-US" altLang="zh-CN" dirty="0"/>
              <a:t>I</a:t>
            </a:r>
            <a:r>
              <a:rPr kumimoji="1" lang="zh-CN" altLang="en-US" dirty="0"/>
              <a:t> </a:t>
            </a:r>
            <a:r>
              <a:rPr kumimoji="1" lang="en-US" altLang="zh-CN" dirty="0"/>
              <a:t>lose</a:t>
            </a:r>
            <a:r>
              <a:rPr kumimoji="1" lang="zh-CN" altLang="en-US" dirty="0"/>
              <a:t> </a:t>
            </a:r>
            <a:r>
              <a:rPr kumimoji="1" lang="en-US" altLang="zh-CN" dirty="0"/>
              <a:t>my</a:t>
            </a:r>
            <a:r>
              <a:rPr kumimoji="1" lang="zh-CN" altLang="en-US" dirty="0"/>
              <a:t> </a:t>
            </a:r>
            <a:r>
              <a:rPr kumimoji="1" lang="en-US" altLang="zh-CN" dirty="0"/>
              <a:t>private</a:t>
            </a:r>
            <a:r>
              <a:rPr kumimoji="1" lang="zh-CN" altLang="en-US" dirty="0"/>
              <a:t> </a:t>
            </a:r>
            <a:r>
              <a:rPr kumimoji="1" lang="en-US" altLang="zh-CN" dirty="0"/>
              <a:t>key?</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 altLang="zh-CN" dirty="0"/>
              <a:t>inflation</a:t>
            </a:r>
            <a:r>
              <a:rPr kumimoji="1" lang="en-US" altLang="zh-CN" dirty="0"/>
              <a:t>?</a:t>
            </a:r>
          </a:p>
          <a:p>
            <a:r>
              <a:rPr kumimoji="1" lang="en-US" altLang="zh-CN" dirty="0"/>
              <a:t>Is</a:t>
            </a:r>
            <a:r>
              <a:rPr kumimoji="1" lang="zh-CN" altLang="en-US" dirty="0"/>
              <a:t> </a:t>
            </a:r>
            <a:r>
              <a:rPr kumimoji="1" lang="en-US" altLang="zh-CN" dirty="0"/>
              <a:t>mining</a:t>
            </a:r>
            <a:r>
              <a:rPr kumimoji="1" lang="zh-CN" altLang="en-US" dirty="0"/>
              <a:t> </a:t>
            </a:r>
            <a:r>
              <a:rPr kumimoji="1" lang="en-US" altLang="zh-CN" dirty="0"/>
              <a:t>really</a:t>
            </a:r>
            <a:r>
              <a:rPr kumimoji="1" lang="zh-CN" altLang="en-US" dirty="0"/>
              <a:t> </a:t>
            </a:r>
            <a:r>
              <a:rPr kumimoji="1" lang="en-US" altLang="zh-CN" dirty="0"/>
              <a:t>decentralized?</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necessary</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PoW</a:t>
            </a:r>
            <a:r>
              <a:rPr kumimoji="1" lang="en-US" altLang="zh-CN" dirty="0"/>
              <a:t>?</a:t>
            </a:r>
            <a:r>
              <a:rPr kumimoji="1" lang="zh-CN" altLang="en-US" dirty="0"/>
              <a:t> </a:t>
            </a:r>
            <a:r>
              <a:rPr kumimoji="1" lang="en-US" altLang="zh-CN" dirty="0"/>
              <a:t>It's</a:t>
            </a:r>
            <a:r>
              <a:rPr kumimoji="1" lang="zh-CN" altLang="en-US" dirty="0"/>
              <a:t> </a:t>
            </a:r>
            <a:r>
              <a:rPr kumimoji="1" lang="en-US" altLang="zh-CN" dirty="0"/>
              <a:t>a</a:t>
            </a:r>
            <a:r>
              <a:rPr kumimoji="1" lang="zh-CN" altLang="en-US" dirty="0"/>
              <a:t> </a:t>
            </a:r>
            <a:r>
              <a:rPr kumimoji="1" lang="en-US" altLang="zh-CN" dirty="0"/>
              <a:t>waste</a:t>
            </a:r>
            <a:r>
              <a:rPr kumimoji="1" lang="zh-CN" altLang="en-US" dirty="0"/>
              <a:t> </a:t>
            </a:r>
            <a:r>
              <a:rPr kumimoji="1" lang="en-US" altLang="zh-CN" dirty="0"/>
              <a:t>of</a:t>
            </a:r>
            <a:r>
              <a:rPr kumimoji="1" lang="zh-CN" altLang="en-US" dirty="0"/>
              <a:t> </a:t>
            </a:r>
            <a:r>
              <a:rPr kumimoji="1" lang="en-US" altLang="zh-CN" dirty="0"/>
              <a:t>power!</a:t>
            </a:r>
          </a:p>
          <a:p>
            <a:r>
              <a:rPr kumimoji="1" lang="en-US" altLang="zh-CN" dirty="0"/>
              <a:t>How</a:t>
            </a:r>
            <a:r>
              <a:rPr kumimoji="1" lang="zh-CN" altLang="en-US" dirty="0"/>
              <a:t> </a:t>
            </a:r>
            <a:r>
              <a:rPr kumimoji="1" lang="en-US" altLang="zh-CN" dirty="0"/>
              <a:t>can</a:t>
            </a:r>
            <a:r>
              <a:rPr kumimoji="1" lang="zh-CN" altLang="en-US" dirty="0"/>
              <a:t> </a:t>
            </a:r>
            <a:r>
              <a:rPr kumimoji="1" lang="en-US" altLang="zh-CN" dirty="0"/>
              <a:t>I</a:t>
            </a:r>
            <a:r>
              <a:rPr kumimoji="1" lang="zh-CN" altLang="en-US" dirty="0"/>
              <a:t> </a:t>
            </a:r>
            <a:r>
              <a:rPr kumimoji="1" lang="en-US" altLang="zh-CN" dirty="0"/>
              <a:t>get</a:t>
            </a:r>
            <a:r>
              <a:rPr kumimoji="1" lang="zh-CN" altLang="en-US" dirty="0"/>
              <a:t> </a:t>
            </a:r>
            <a:r>
              <a:rPr kumimoji="1" lang="en-US" altLang="zh-CN" dirty="0"/>
              <a:t>bitcoin?</a:t>
            </a:r>
            <a:endParaRPr kumimoji="1" lang="zh-CN" altLang="en-US" dirty="0"/>
          </a:p>
        </p:txBody>
      </p:sp>
    </p:spTree>
    <p:extLst>
      <p:ext uri="{BB962C8B-B14F-4D97-AF65-F5344CB8AC3E}">
        <p14:creationId xmlns:p14="http://schemas.microsoft.com/office/powerpoint/2010/main" val="1974645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2905919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CAC92-CD62-C942-95D2-1F0E3B6294E3}"/>
              </a:ext>
            </a:extLst>
          </p:cNvPr>
          <p:cNvSpPr>
            <a:spLocks noGrp="1"/>
          </p:cNvSpPr>
          <p:nvPr>
            <p:ph type="title"/>
          </p:nvPr>
        </p:nvSpPr>
        <p:spPr/>
        <p:txBody>
          <a:bodyPr/>
          <a:lstStyle/>
          <a:p>
            <a:r>
              <a:rPr kumimoji="1" lang="en-US" altLang="zh-CN" dirty="0"/>
              <a:t>Larger</a:t>
            </a:r>
            <a:r>
              <a:rPr kumimoji="1" lang="zh-CN" altLang="en-US" dirty="0"/>
              <a:t> </a:t>
            </a:r>
            <a:r>
              <a:rPr kumimoji="1" lang="en-US" altLang="zh-CN" dirty="0"/>
              <a:t>Storage</a:t>
            </a:r>
            <a:endParaRPr kumimoji="1" lang="zh-CN" altLang="en-US" dirty="0"/>
          </a:p>
        </p:txBody>
      </p:sp>
      <p:sp>
        <p:nvSpPr>
          <p:cNvPr id="3" name="内容占位符 2">
            <a:extLst>
              <a:ext uri="{FF2B5EF4-FFF2-40B4-BE49-F238E27FC236}">
                <a16:creationId xmlns:a16="http://schemas.microsoft.com/office/drawing/2014/main" id="{D99B9062-4639-4640-94DB-3E7959504CB7}"/>
              </a:ext>
            </a:extLst>
          </p:cNvPr>
          <p:cNvSpPr>
            <a:spLocks noGrp="1"/>
          </p:cNvSpPr>
          <p:nvPr>
            <p:ph idx="1"/>
          </p:nvPr>
        </p:nvSpPr>
        <p:spPr/>
        <p:txBody>
          <a:bodyPr/>
          <a:lstStyle/>
          <a:p>
            <a:r>
              <a:rPr kumimoji="1" lang="en-US" altLang="zh-CN" dirty="0"/>
              <a:t>Store</a:t>
            </a:r>
            <a:r>
              <a:rPr kumimoji="1" lang="zh-CN" altLang="en-US" dirty="0"/>
              <a:t> </a:t>
            </a:r>
            <a:r>
              <a:rPr kumimoji="1" lang="en-US" altLang="zh-CN" dirty="0"/>
              <a:t>general</a:t>
            </a:r>
            <a:r>
              <a:rPr kumimoji="1" lang="zh-CN" altLang="en-US" dirty="0"/>
              <a:t> </a:t>
            </a:r>
            <a:r>
              <a:rPr kumimoji="1" lang="en-US" altLang="zh-CN" dirty="0"/>
              <a:t>data,</a:t>
            </a:r>
            <a:r>
              <a:rPr kumimoji="1" lang="zh-CN" altLang="en-US" dirty="0"/>
              <a:t> </a:t>
            </a:r>
            <a:r>
              <a:rPr kumimoji="1" lang="en-US" altLang="zh-CN" dirty="0"/>
              <a:t>instead</a:t>
            </a:r>
            <a:r>
              <a:rPr kumimoji="1" lang="zh-CN" altLang="en-US" dirty="0"/>
              <a:t> </a:t>
            </a:r>
            <a:r>
              <a:rPr kumimoji="1" lang="en-US" altLang="zh-CN" dirty="0"/>
              <a:t>of</a:t>
            </a:r>
            <a:r>
              <a:rPr kumimoji="1" lang="zh-CN" altLang="en-US" dirty="0"/>
              <a:t> </a:t>
            </a:r>
            <a:r>
              <a:rPr kumimoji="1" lang="en-US" altLang="zh-CN" dirty="0"/>
              <a:t>only</a:t>
            </a:r>
            <a:r>
              <a:rPr kumimoji="1" lang="zh-CN" altLang="en-US" dirty="0"/>
              <a:t> </a:t>
            </a:r>
            <a:r>
              <a:rPr kumimoji="1" lang="en-US" altLang="zh-CN" dirty="0"/>
              <a:t>transaction</a:t>
            </a:r>
          </a:p>
          <a:p>
            <a:r>
              <a:rPr kumimoji="1" lang="en-US" altLang="zh-CN" dirty="0"/>
              <a:t>Then</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prove</a:t>
            </a:r>
            <a:r>
              <a:rPr kumimoji="1" lang="zh-CN" altLang="en-US" dirty="0"/>
              <a:t> </a:t>
            </a:r>
            <a:r>
              <a:rPr kumimoji="1" lang="en-US" altLang="zh-CN" dirty="0"/>
              <a:t>it</a:t>
            </a:r>
            <a:r>
              <a:rPr kumimoji="1" lang="zh-CN" altLang="en-US" dirty="0"/>
              <a:t> </a:t>
            </a:r>
            <a:r>
              <a:rPr kumimoji="1" lang="en-US" altLang="zh-CN" dirty="0"/>
              <a:t>does</a:t>
            </a:r>
            <a:r>
              <a:rPr kumimoji="1" lang="zh-CN" altLang="en-US" dirty="0"/>
              <a:t> </a:t>
            </a:r>
            <a:r>
              <a:rPr kumimoji="1" lang="en-US" altLang="zh-CN" dirty="0"/>
              <a:t>store</a:t>
            </a:r>
            <a:r>
              <a:rPr kumimoji="1" lang="zh-CN" altLang="en-US" dirty="0"/>
              <a:t> </a:t>
            </a:r>
            <a:r>
              <a:rPr kumimoji="1" lang="en-US" altLang="zh-CN" dirty="0"/>
              <a:t>the</a:t>
            </a:r>
            <a:r>
              <a:rPr kumimoji="1" lang="zh-CN" altLang="en-US" dirty="0"/>
              <a:t> </a:t>
            </a:r>
            <a:r>
              <a:rPr kumimoji="1" lang="en-US" altLang="zh-CN" dirty="0"/>
              <a:t>data</a:t>
            </a:r>
          </a:p>
          <a:p>
            <a:pPr lvl="1"/>
            <a:r>
              <a:rPr kumimoji="1" lang="en-US" altLang="zh-CN" dirty="0"/>
              <a:t>Proof</a:t>
            </a:r>
            <a:r>
              <a:rPr kumimoji="1" lang="zh-CN" altLang="en-US" dirty="0"/>
              <a:t> </a:t>
            </a:r>
            <a:r>
              <a:rPr kumimoji="1" lang="en-US" altLang="zh-CN" dirty="0"/>
              <a:t>of</a:t>
            </a:r>
            <a:r>
              <a:rPr kumimoji="1" lang="zh-CN" altLang="en-US" dirty="0"/>
              <a:t> </a:t>
            </a:r>
            <a:r>
              <a:rPr kumimoji="1" lang="en-US" altLang="zh-CN" dirty="0"/>
              <a:t>retrievability,</a:t>
            </a:r>
            <a:r>
              <a:rPr kumimoji="1" lang="zh-CN" altLang="en-US" dirty="0"/>
              <a:t> </a:t>
            </a:r>
            <a:r>
              <a:rPr kumimoji="1" lang="en-US" altLang="zh-CN" dirty="0"/>
              <a:t>in</a:t>
            </a:r>
            <a:r>
              <a:rPr kumimoji="1" lang="zh-CN" altLang="en-US" dirty="0"/>
              <a:t> </a:t>
            </a:r>
            <a:r>
              <a:rPr kumimoji="1" lang="en-US" altLang="zh-CN" dirty="0"/>
              <a:t>challenge-response</a:t>
            </a:r>
            <a:r>
              <a:rPr kumimoji="1" lang="zh-CN" altLang="en-US" dirty="0"/>
              <a:t> </a:t>
            </a:r>
            <a:r>
              <a:rPr kumimoji="1" lang="en-US" altLang="zh-CN" dirty="0"/>
              <a:t>form</a:t>
            </a:r>
          </a:p>
          <a:p>
            <a:r>
              <a:rPr kumimoji="1" lang="en-US" altLang="zh-CN" dirty="0"/>
              <a:t>Examples:</a:t>
            </a:r>
            <a:r>
              <a:rPr kumimoji="1" lang="zh-CN" altLang="en-US" dirty="0"/>
              <a:t> </a:t>
            </a:r>
            <a:r>
              <a:rPr kumimoji="1" lang="en-US" altLang="zh-CN" dirty="0"/>
              <a:t>IPFS,</a:t>
            </a:r>
            <a:r>
              <a:rPr kumimoji="1" lang="zh-CN" altLang="en-US" dirty="0"/>
              <a:t> </a:t>
            </a:r>
            <a:r>
              <a:rPr kumimoji="1" lang="en-US" altLang="zh-CN" dirty="0"/>
              <a:t>STORJ</a:t>
            </a:r>
          </a:p>
        </p:txBody>
      </p:sp>
    </p:spTree>
    <p:extLst>
      <p:ext uri="{BB962C8B-B14F-4D97-AF65-F5344CB8AC3E}">
        <p14:creationId xmlns:p14="http://schemas.microsoft.com/office/powerpoint/2010/main" val="2003833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C7693-8DEF-1544-A7E4-BAB925FEDD2A}"/>
              </a:ext>
            </a:extLst>
          </p:cNvPr>
          <p:cNvSpPr>
            <a:spLocks noGrp="1"/>
          </p:cNvSpPr>
          <p:nvPr>
            <p:ph type="title"/>
          </p:nvPr>
        </p:nvSpPr>
        <p:spPr/>
        <p:txBody>
          <a:bodyPr/>
          <a:lstStyle/>
          <a:p>
            <a:r>
              <a:rPr kumimoji="1" lang="en-US" altLang="zh-CN" dirty="0"/>
              <a:t>Permissioned</a:t>
            </a:r>
            <a:r>
              <a:rPr kumimoji="1" lang="zh-CN" altLang="en-US" dirty="0"/>
              <a:t> </a:t>
            </a:r>
            <a:r>
              <a:rPr kumimoji="1" lang="en-US" altLang="zh-CN" dirty="0"/>
              <a:t>Chain</a:t>
            </a:r>
            <a:endParaRPr kumimoji="1" lang="zh-CN" altLang="en-US" dirty="0"/>
          </a:p>
        </p:txBody>
      </p:sp>
      <p:sp>
        <p:nvSpPr>
          <p:cNvPr id="3" name="内容占位符 2">
            <a:extLst>
              <a:ext uri="{FF2B5EF4-FFF2-40B4-BE49-F238E27FC236}">
                <a16:creationId xmlns:a16="http://schemas.microsoft.com/office/drawing/2014/main" id="{FDFC3230-5440-224A-B0C3-65147EA548A6}"/>
              </a:ext>
            </a:extLst>
          </p:cNvPr>
          <p:cNvSpPr>
            <a:spLocks noGrp="1"/>
          </p:cNvSpPr>
          <p:nvPr>
            <p:ph idx="1"/>
          </p:nvPr>
        </p:nvSpPr>
        <p:spPr/>
        <p:txBody>
          <a:bodyPr>
            <a:normAutofit/>
          </a:bodyPr>
          <a:lstStyle/>
          <a:p>
            <a:r>
              <a:rPr kumimoji="1" lang="en-US" altLang="zh-CN" dirty="0"/>
              <a:t>Bitcoin</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permission-less</a:t>
            </a:r>
            <a:r>
              <a:rPr kumimoji="1" lang="zh-CN" altLang="en-US" dirty="0"/>
              <a:t> </a:t>
            </a:r>
            <a:r>
              <a:rPr kumimoji="1" lang="en-US" altLang="zh-CN" dirty="0"/>
              <a:t>chain</a:t>
            </a:r>
          </a:p>
          <a:p>
            <a:pPr lvl="1"/>
            <a:r>
              <a:rPr kumimoji="1" lang="en-US" altLang="zh-CN" dirty="0"/>
              <a:t>Protect</a:t>
            </a:r>
            <a:r>
              <a:rPr kumimoji="1" lang="zh-CN" altLang="en-US" dirty="0"/>
              <a:t> </a:t>
            </a:r>
            <a:r>
              <a:rPr kumimoji="1" lang="en-US" altLang="zh-CN" dirty="0"/>
              <a:t>user's</a:t>
            </a:r>
            <a:r>
              <a:rPr kumimoji="1" lang="zh-CN" altLang="en-US" dirty="0"/>
              <a:t> </a:t>
            </a:r>
            <a:r>
              <a:rPr kumimoji="1" lang="en-US" altLang="zh-CN" dirty="0"/>
              <a:t>privacy</a:t>
            </a:r>
            <a:r>
              <a:rPr kumimoji="1" lang="zh-CN" altLang="en-US" dirty="0"/>
              <a:t> </a:t>
            </a:r>
            <a:r>
              <a:rPr kumimoji="1" lang="en-US" altLang="zh-CN" dirty="0"/>
              <a:t>by</a:t>
            </a:r>
            <a:r>
              <a:rPr kumimoji="1" lang="zh-CN" altLang="en-US" dirty="0"/>
              <a:t> </a:t>
            </a:r>
            <a:r>
              <a:rPr kumimoji="1" lang="en-US" altLang="zh-CN" dirty="0"/>
              <a:t>anonymity</a:t>
            </a:r>
          </a:p>
          <a:p>
            <a:pPr lvl="1"/>
            <a:r>
              <a:rPr kumimoji="1" lang="en-US" altLang="zh-CN" dirty="0"/>
              <a:t>Also</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track</a:t>
            </a:r>
            <a:endParaRPr kumimoji="1" lang="en-US" altLang="zh-CN" dirty="0">
              <a:sym typeface="Wingdings" pitchFamily="2" charset="2"/>
            </a:endParaRPr>
          </a:p>
          <a:p>
            <a:r>
              <a:rPr kumimoji="1" lang="en-US" altLang="zh-CN" dirty="0"/>
              <a:t>Permissioned</a:t>
            </a:r>
            <a:r>
              <a:rPr kumimoji="1" lang="zh-CN" altLang="en-US" dirty="0"/>
              <a:t> </a:t>
            </a:r>
            <a:r>
              <a:rPr kumimoji="1" lang="en-US" altLang="zh-CN" dirty="0"/>
              <a:t>chain</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anonymous</a:t>
            </a:r>
          </a:p>
          <a:p>
            <a:pPr lvl="1"/>
            <a:r>
              <a:rPr kumimoji="1" lang="en-US" altLang="zh-CN" dirty="0"/>
              <a:t>E.g.,</a:t>
            </a:r>
            <a:r>
              <a:rPr kumimoji="1" lang="zh-CN" altLang="en-US" dirty="0"/>
              <a:t> </a:t>
            </a:r>
            <a:r>
              <a:rPr kumimoji="1" lang="en-US" altLang="zh-CN" dirty="0"/>
              <a:t>several</a:t>
            </a:r>
            <a:r>
              <a:rPr kumimoji="1" lang="zh-CN" altLang="en-US" dirty="0"/>
              <a:t> </a:t>
            </a:r>
            <a:r>
              <a:rPr kumimoji="1" lang="en-US" altLang="zh-CN" dirty="0"/>
              <a:t>companies</a:t>
            </a:r>
            <a:r>
              <a:rPr kumimoji="1" lang="zh-CN" altLang="en-US" dirty="0"/>
              <a:t> </a:t>
            </a:r>
            <a:r>
              <a:rPr kumimoji="1" lang="en-US" altLang="zh-CN" dirty="0"/>
              <a:t>build</a:t>
            </a:r>
            <a:r>
              <a:rPr kumimoji="1" lang="zh-CN" altLang="en-US" dirty="0"/>
              <a:t> </a:t>
            </a:r>
            <a:r>
              <a:rPr kumimoji="1" lang="en-US" altLang="zh-CN" dirty="0"/>
              <a:t>a</a:t>
            </a:r>
            <a:r>
              <a:rPr kumimoji="1" lang="zh-CN" altLang="en-US" dirty="0"/>
              <a:t> </a:t>
            </a:r>
            <a:r>
              <a:rPr kumimoji="1" lang="en-US" altLang="zh-CN" dirty="0"/>
              <a:t>chain</a:t>
            </a:r>
            <a:r>
              <a:rPr kumimoji="1" lang="zh-CN" altLang="en-US" dirty="0"/>
              <a:t> </a:t>
            </a:r>
            <a:r>
              <a:rPr kumimoji="1" lang="en-US" altLang="zh-CN" dirty="0"/>
              <a:t>used</a:t>
            </a:r>
            <a:r>
              <a:rPr kumimoji="1" lang="zh-CN" altLang="en-US" dirty="0"/>
              <a:t> </a:t>
            </a:r>
            <a:r>
              <a:rPr kumimoji="1" lang="en-US" altLang="zh-CN" dirty="0"/>
              <a:t>by</a:t>
            </a:r>
            <a:r>
              <a:rPr kumimoji="1" lang="zh-CN" altLang="en-US" dirty="0"/>
              <a:t> </a:t>
            </a:r>
            <a:r>
              <a:rPr kumimoji="1" lang="en-US" altLang="zh-CN" dirty="0"/>
              <a:t>themselves</a:t>
            </a:r>
            <a:r>
              <a:rPr kumimoji="1" lang="zh-CN" altLang="en-US" dirty="0"/>
              <a:t> </a:t>
            </a:r>
            <a:r>
              <a:rPr kumimoji="1" lang="en-US" altLang="zh-CN" dirty="0"/>
              <a:t>only</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just</a:t>
            </a:r>
            <a:r>
              <a:rPr kumimoji="1" lang="zh-CN" altLang="en-US" dirty="0"/>
              <a:t> </a:t>
            </a:r>
            <a:r>
              <a:rPr kumimoji="1" lang="en-US" altLang="zh-CN" dirty="0"/>
              <a:t>a</a:t>
            </a:r>
            <a:r>
              <a:rPr kumimoji="1" lang="zh-CN" altLang="en-US" dirty="0"/>
              <a:t> </a:t>
            </a:r>
            <a:r>
              <a:rPr kumimoji="1" lang="en-US" altLang="zh-CN" dirty="0"/>
              <a:t>multi-manager</a:t>
            </a:r>
            <a:r>
              <a:rPr kumimoji="1" lang="zh-CN" altLang="en-US" dirty="0"/>
              <a:t> </a:t>
            </a:r>
            <a:r>
              <a:rPr kumimoji="1" lang="en-US" altLang="zh-CN" dirty="0"/>
              <a:t>distributed</a:t>
            </a:r>
            <a:r>
              <a:rPr kumimoji="1" lang="zh-CN" altLang="en-US" dirty="0"/>
              <a:t> </a:t>
            </a:r>
            <a:r>
              <a:rPr kumimoji="1" lang="en-US" altLang="zh-CN" dirty="0"/>
              <a:t>database</a:t>
            </a:r>
            <a:endParaRPr kumimoji="1" lang="zh-CN" altLang="en-US" dirty="0"/>
          </a:p>
          <a:p>
            <a:endParaRPr kumimoji="1" lang="zh-CN" altLang="en-US" dirty="0"/>
          </a:p>
        </p:txBody>
      </p:sp>
    </p:spTree>
    <p:extLst>
      <p:ext uri="{BB962C8B-B14F-4D97-AF65-F5344CB8AC3E}">
        <p14:creationId xmlns:p14="http://schemas.microsoft.com/office/powerpoint/2010/main" val="749604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lstStyle/>
          <a:p>
            <a:r>
              <a:rPr kumimoji="1" lang="en-US" altLang="zh-CN" dirty="0"/>
              <a:t>Why</a:t>
            </a:r>
            <a:r>
              <a:rPr kumimoji="1" lang="zh-CN" altLang="en-US" dirty="0"/>
              <a:t> </a:t>
            </a:r>
            <a:r>
              <a:rPr kumimoji="1" lang="en-US" altLang="zh-CN" dirty="0"/>
              <a:t>blockchain?</a:t>
            </a:r>
          </a:p>
          <a:p>
            <a:pPr lvl="1"/>
            <a:r>
              <a:rPr kumimoji="1" lang="en-US" altLang="zh-CN" dirty="0"/>
              <a:t>We</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consensus</a:t>
            </a:r>
          </a:p>
          <a:p>
            <a:pPr lvl="1"/>
            <a:r>
              <a:rPr kumimoji="1" lang="en-US" altLang="zh-CN" dirty="0"/>
              <a:t>There</a:t>
            </a:r>
            <a:r>
              <a:rPr kumimoji="1" lang="zh-CN" altLang="en-US" dirty="0"/>
              <a:t> </a:t>
            </a:r>
            <a:r>
              <a:rPr kumimoji="1" lang="en-US" altLang="zh-CN" dirty="0"/>
              <a:t>is</a:t>
            </a:r>
            <a:r>
              <a:rPr kumimoji="1" lang="zh-CN" altLang="en-US" dirty="0"/>
              <a:t> </a:t>
            </a:r>
            <a:r>
              <a:rPr kumimoji="1" lang="en-US" altLang="zh-CN" dirty="0"/>
              <a:t>no</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trusted</a:t>
            </a:r>
          </a:p>
          <a:p>
            <a:r>
              <a:rPr kumimoji="1" lang="en-US" altLang="zh-CN" dirty="0"/>
              <a:t>If</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someone</a:t>
            </a:r>
            <a:r>
              <a:rPr kumimoji="1" lang="zh-CN" altLang="en-US" dirty="0"/>
              <a:t> </a:t>
            </a:r>
            <a:r>
              <a:rPr kumimoji="1" lang="en-US" altLang="zh-CN" dirty="0"/>
              <a:t>trusted,</a:t>
            </a:r>
            <a:r>
              <a:rPr kumimoji="1" lang="zh-CN" altLang="en-US" dirty="0"/>
              <a:t> </a:t>
            </a:r>
            <a:r>
              <a:rPr kumimoji="1" lang="en-US" altLang="zh-CN" dirty="0"/>
              <a:t>then</a:t>
            </a:r>
            <a:r>
              <a:rPr kumimoji="1" lang="zh-CN" altLang="en-US" dirty="0"/>
              <a:t> </a:t>
            </a:r>
            <a:r>
              <a:rPr kumimoji="1" lang="en-US" altLang="zh-CN" dirty="0"/>
              <a:t>no</a:t>
            </a:r>
            <a:r>
              <a:rPr kumimoji="1" lang="zh-CN" altLang="en-US" dirty="0"/>
              <a:t> </a:t>
            </a:r>
            <a:r>
              <a:rPr kumimoji="1" lang="en-US" altLang="zh-CN" dirty="0"/>
              <a:t>blockchain</a:t>
            </a:r>
            <a:r>
              <a:rPr kumimoji="1" lang="zh-CN" altLang="en-US" dirty="0"/>
              <a:t> </a:t>
            </a:r>
            <a:r>
              <a:rPr kumimoji="1" lang="en-US" altLang="zh-CN" dirty="0"/>
              <a:t>is</a:t>
            </a:r>
            <a:r>
              <a:rPr kumimoji="1" lang="zh-CN" altLang="en-US" dirty="0"/>
              <a:t> </a:t>
            </a:r>
            <a:r>
              <a:rPr kumimoji="1" lang="en-US" altLang="zh-CN" dirty="0"/>
              <a:t>needed</a:t>
            </a:r>
          </a:p>
          <a:p>
            <a:pPr lvl="1"/>
            <a:r>
              <a:rPr kumimoji="1" lang="en-US" altLang="zh-CN" dirty="0"/>
              <a:t>Blockchain</a:t>
            </a:r>
            <a:r>
              <a:rPr kumimoji="1" lang="zh-CN" altLang="en-US" dirty="0"/>
              <a:t> </a:t>
            </a:r>
            <a:r>
              <a:rPr kumimoji="1" lang="en-US" altLang="zh-CN" dirty="0"/>
              <a:t>is</a:t>
            </a:r>
            <a:r>
              <a:rPr kumimoji="1" lang="zh-CN" altLang="en-US" dirty="0"/>
              <a:t> </a:t>
            </a:r>
            <a:r>
              <a:rPr kumimoji="1" lang="en-US" altLang="zh-CN" dirty="0"/>
              <a:t>slow</a:t>
            </a:r>
            <a:r>
              <a:rPr kumimoji="1" lang="zh-CN" altLang="en-US" dirty="0"/>
              <a:t> </a:t>
            </a:r>
            <a:r>
              <a:rPr kumimoji="1" lang="en-US" altLang="zh-CN" dirty="0"/>
              <a:t>and</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use</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that</a:t>
            </a:r>
            <a:r>
              <a:rPr kumimoji="1" lang="zh-CN" altLang="en-US" dirty="0"/>
              <a:t> </a:t>
            </a:r>
            <a:r>
              <a:rPr kumimoji="1" lang="en-US" altLang="zh-CN" dirty="0"/>
              <a:t>way</a:t>
            </a:r>
          </a:p>
        </p:txBody>
      </p:sp>
    </p:spTree>
    <p:extLst>
      <p:ext uri="{BB962C8B-B14F-4D97-AF65-F5344CB8AC3E}">
        <p14:creationId xmlns:p14="http://schemas.microsoft.com/office/powerpoint/2010/main" val="229352853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11196</TotalTime>
  <Words>1578</Words>
  <Application>Microsoft Macintosh PowerPoint</Application>
  <PresentationFormat>全屏显示(16:10)</PresentationFormat>
  <Paragraphs>271</Paragraphs>
  <Slides>40</Slides>
  <Notes>2</Notes>
  <HiddenSlides>1</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40</vt:i4>
      </vt:variant>
    </vt:vector>
  </HeadingPairs>
  <TitlesOfParts>
    <vt:vector size="48" baseType="lpstr">
      <vt:lpstr>DengXian</vt:lpstr>
      <vt:lpstr>DengXian</vt:lpstr>
      <vt:lpstr>Arial</vt:lpstr>
      <vt:lpstr>Calibri</vt:lpstr>
      <vt:lpstr>Consolas</vt:lpstr>
      <vt:lpstr>Symbol</vt:lpstr>
      <vt:lpstr>Times New Roman</vt:lpstr>
      <vt:lpstr>Office 主题​​</vt:lpstr>
      <vt:lpstr>P2P &amp; Blockchain</vt:lpstr>
      <vt:lpstr>P2P Network</vt:lpstr>
      <vt:lpstr>Downsides of Centralized Infrastructure</vt:lpstr>
      <vt:lpstr>P2P (Peer-to-peer): No central servers!</vt:lpstr>
      <vt:lpstr>BitTorrent</vt:lpstr>
      <vt:lpstr>BitTorrent</vt:lpstr>
      <vt:lpstr>A torrent file </vt:lpstr>
      <vt:lpstr>Which piece to download?</vt:lpstr>
      <vt:lpstr>Drawback of BitTorrent</vt:lpstr>
      <vt:lpstr>Scalable Lookup: DHT</vt:lpstr>
      <vt:lpstr>P2P Implementation of DHT</vt:lpstr>
      <vt:lpstr>A DHT in Operation: put()</vt:lpstr>
      <vt:lpstr>A DHT in Operation: get()</vt:lpstr>
      <vt:lpstr>Chord Properties</vt:lpstr>
      <vt:lpstr>Chord IDs</vt:lpstr>
      <vt:lpstr>Consistent Hashing</vt:lpstr>
      <vt:lpstr>Basic Lookup</vt:lpstr>
      <vt:lpstr>Simple Lookup Algorithm</vt:lpstr>
      <vt:lpstr>"Finger Table" allows log(N) lookups</vt:lpstr>
      <vt:lpstr>Finger i points to successor of n+2i</vt:lpstr>
      <vt:lpstr>Lookup with fingers</vt:lpstr>
      <vt:lpstr>Lookups take O(log(N)) hops</vt:lpstr>
      <vt:lpstr>Join (1)</vt:lpstr>
      <vt:lpstr>Join (2)</vt:lpstr>
      <vt:lpstr>Join (3)</vt:lpstr>
      <vt:lpstr>Join (4)</vt:lpstr>
      <vt:lpstr>Failures might cause incorrect lookup </vt:lpstr>
      <vt:lpstr>Solution: successor lists </vt:lpstr>
      <vt:lpstr>Solution: successor lists </vt:lpstr>
      <vt:lpstr>Bitcoin &amp; Blockchain</vt:lpstr>
      <vt:lpstr>How to Get a Bitcoin Wallet?</vt:lpstr>
      <vt:lpstr>Blockchain: Using Hash as a Pointer</vt:lpstr>
      <vt:lpstr>Trust the Majority</vt:lpstr>
      <vt:lpstr>Network Steps</vt:lpstr>
      <vt:lpstr>Incentive</vt:lpstr>
      <vt:lpstr>Questions</vt:lpstr>
      <vt:lpstr>Smart Contract</vt:lpstr>
      <vt:lpstr>Larger Storage</vt:lpstr>
      <vt:lpstr>Permissioned Chain</vt:lpstr>
      <vt:lpstr>It's all about Trust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303</cp:revision>
  <cp:lastPrinted>2016-06-13T07:55:34Z</cp:lastPrinted>
  <dcterms:created xsi:type="dcterms:W3CDTF">2017-05-12T06:55:38Z</dcterms:created>
  <dcterms:modified xsi:type="dcterms:W3CDTF">2019-11-26T01:58:57Z</dcterms:modified>
</cp:coreProperties>
</file>